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014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.magnet.fsu.edu/cells/cilliandflagella/ciliandflagella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esight.org/Nanomedici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63ADD-7B6A-4838-7AF1-CB6FA89372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of the </a:t>
            </a:r>
            <a:r>
              <a:rPr lang="en-US" dirty="0" err="1"/>
              <a:t>electrochemisty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B4D337-CC41-9AFB-1608-4C09D679D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885F47-46EB-A6C2-4E60-7D374DEC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748" y="384759"/>
            <a:ext cx="106299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5440" algn="l"/>
                <a:tab pos="7474584" algn="l"/>
              </a:tabLst>
            </a:pPr>
            <a:r>
              <a:rPr sz="3600" spc="180" dirty="0"/>
              <a:t>N</a:t>
            </a:r>
            <a:r>
              <a:rPr sz="3600" spc="155" dirty="0"/>
              <a:t>a</a:t>
            </a:r>
            <a:r>
              <a:rPr sz="3600" spc="345" dirty="0"/>
              <a:t>n</a:t>
            </a:r>
            <a:r>
              <a:rPr sz="3600" spc="-50" dirty="0"/>
              <a:t>o</a:t>
            </a:r>
            <a:r>
              <a:rPr sz="3600" spc="135" dirty="0"/>
              <a:t>med</a:t>
            </a:r>
            <a:r>
              <a:rPr sz="3600" spc="65" dirty="0"/>
              <a:t>i</a:t>
            </a:r>
            <a:r>
              <a:rPr sz="3600" spc="80" dirty="0"/>
              <a:t>cin</a:t>
            </a:r>
            <a:r>
              <a:rPr sz="3600" spc="100" dirty="0"/>
              <a:t>e</a:t>
            </a:r>
            <a:r>
              <a:rPr sz="3600" dirty="0"/>
              <a:t>	</a:t>
            </a:r>
            <a:r>
              <a:rPr sz="3600" spc="455" dirty="0"/>
              <a:t>a</a:t>
            </a:r>
            <a:r>
              <a:rPr sz="3600" spc="-320" dirty="0"/>
              <a:t>p</a:t>
            </a:r>
            <a:r>
              <a:rPr sz="3600" spc="-310" dirty="0"/>
              <a:t>p</a:t>
            </a:r>
            <a:r>
              <a:rPr sz="3600" spc="210" dirty="0"/>
              <a:t>lic</a:t>
            </a:r>
            <a:r>
              <a:rPr sz="3600" spc="340" dirty="0"/>
              <a:t>a</a:t>
            </a:r>
            <a:r>
              <a:rPr sz="3600" spc="125" dirty="0"/>
              <a:t>tio</a:t>
            </a:r>
            <a:r>
              <a:rPr sz="3600" spc="190" dirty="0"/>
              <a:t>n</a:t>
            </a:r>
            <a:r>
              <a:rPr sz="3600" dirty="0"/>
              <a:t>	</a:t>
            </a:r>
            <a:r>
              <a:rPr sz="3600" spc="340" dirty="0"/>
              <a:t>d</a:t>
            </a:r>
            <a:r>
              <a:rPr sz="3600" spc="155" dirty="0"/>
              <a:t>om</a:t>
            </a:r>
            <a:r>
              <a:rPr sz="3600" spc="130" dirty="0"/>
              <a:t>a</a:t>
            </a:r>
            <a:r>
              <a:rPr sz="3600" spc="50" dirty="0"/>
              <a:t>ins(3)</a:t>
            </a:r>
            <a:endParaRPr sz="36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10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1337241"/>
            <a:ext cx="6701155" cy="11328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09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20" dirty="0">
                <a:latin typeface="Calibri"/>
                <a:cs typeface="Calibri"/>
              </a:rPr>
              <a:t>Regenerative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medicine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Arial MT"/>
              <a:buChar char="•"/>
              <a:tabLst>
                <a:tab pos="241300" algn="l"/>
                <a:tab pos="3228340" algn="l"/>
                <a:tab pos="5987415" algn="l"/>
              </a:tabLst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Smart</a:t>
            </a:r>
            <a:r>
              <a:rPr sz="2800" b="1" spc="1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bi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800" b="1" spc="-3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b="1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eria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r>
              <a:rPr sz="2800" b="1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chi</a:t>
            </a:r>
            <a:r>
              <a:rPr sz="2800" b="1" spc="-4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ectu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EMA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096" y="2542158"/>
            <a:ext cx="3577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Synthetic</a:t>
            </a:r>
            <a:r>
              <a:rPr sz="2800" b="1" spc="-3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prophorgens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9371" y="2457729"/>
            <a:ext cx="7040245" cy="104648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184275">
              <a:lnSpc>
                <a:spcPct val="100000"/>
              </a:lnSpc>
              <a:spcBef>
                <a:spcPts val="760"/>
              </a:spcBef>
            </a:pP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High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throughout</a:t>
            </a:r>
            <a:r>
              <a:rPr sz="2800" b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nanoscreening</a:t>
            </a:r>
            <a:r>
              <a:rPr sz="2800" b="1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devices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Cues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delivery</a:t>
            </a:r>
            <a:r>
              <a:rPr sz="2800" b="1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shapers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3480271"/>
            <a:ext cx="12030710" cy="207010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760"/>
              </a:spcBef>
              <a:buSzPct val="96428"/>
              <a:buFont typeface="Wingdings"/>
              <a:buChar char=""/>
              <a:tabLst>
                <a:tab pos="295910" algn="l"/>
                <a:tab pos="4092575" algn="l"/>
              </a:tabLst>
            </a:pPr>
            <a:r>
              <a:rPr sz="2800" b="1" spc="-10" dirty="0">
                <a:latin typeface="Calibri"/>
                <a:cs typeface="Calibri"/>
              </a:rPr>
              <a:t>Cells</a:t>
            </a:r>
            <a:r>
              <a:rPr sz="2800" b="1" spc="7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theraphy	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Delivery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vehicles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  <a:tab pos="4610735" algn="l"/>
              </a:tabLst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Tissue</a:t>
            </a:r>
            <a:r>
              <a:rPr sz="28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Engineered</a:t>
            </a:r>
            <a:r>
              <a:rPr sz="2800" b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Producvts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(i.e Heart</a:t>
            </a:r>
            <a:r>
              <a:rPr sz="280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tissues !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734695" lvl="1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735330" algn="l"/>
              </a:tabLst>
            </a:pP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Cells</a:t>
            </a:r>
            <a:r>
              <a:rPr sz="2800" b="1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(Parkinson</a:t>
            </a:r>
            <a:r>
              <a:rPr sz="2800" b="1" spc="4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,Alzheimer,Huntington</a:t>
            </a:r>
            <a:r>
              <a:rPr sz="2800" b="1" spc="8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ds,cardiac,retinal,diabet,spinal</a:t>
            </a:r>
            <a:r>
              <a:rPr sz="2800" b="1" spc="8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cord</a:t>
            </a:r>
            <a:r>
              <a:rPr sz="2800" b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4144645" lvl="2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4145279" algn="l"/>
              </a:tabLst>
            </a:pP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In</a:t>
            </a:r>
            <a:r>
              <a:rPr sz="28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vitro</a:t>
            </a:r>
            <a:r>
              <a:rPr sz="28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assays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28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bioreactors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9221" y="319786"/>
            <a:ext cx="9938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25" dirty="0"/>
              <a:t>Biomedical</a:t>
            </a:r>
            <a:r>
              <a:rPr sz="3200" spc="-60" dirty="0"/>
              <a:t> </a:t>
            </a:r>
            <a:r>
              <a:rPr sz="3200" spc="60" dirty="0"/>
              <a:t>applications</a:t>
            </a:r>
            <a:r>
              <a:rPr sz="3200" spc="-15" dirty="0"/>
              <a:t> </a:t>
            </a:r>
            <a:r>
              <a:rPr sz="3200" spc="-120" dirty="0"/>
              <a:t>of</a:t>
            </a:r>
            <a:r>
              <a:rPr sz="3200" spc="-10" dirty="0"/>
              <a:t> </a:t>
            </a:r>
            <a:r>
              <a:rPr sz="3200" spc="-55" dirty="0"/>
              <a:t>Nanobiosensors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11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88391" y="1962657"/>
            <a:ext cx="11127105" cy="33940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282575" indent="-228600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The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terms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‘‘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nanoscience</a:t>
            </a:r>
            <a:r>
              <a:rPr sz="2800" b="1" spc="-5" dirty="0">
                <a:latin typeface="Calibri"/>
                <a:cs typeface="Calibri"/>
              </a:rPr>
              <a:t>’’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or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‘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nanotechnology</a:t>
            </a:r>
            <a:r>
              <a:rPr sz="2800" b="1" spc="-5" dirty="0">
                <a:latin typeface="Calibri"/>
                <a:cs typeface="Calibri"/>
              </a:rPr>
              <a:t>’’</a:t>
            </a:r>
            <a:r>
              <a:rPr sz="2800" b="1" spc="5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are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best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used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for 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phenomenon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associated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with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Calibri"/>
                <a:cs typeface="Calibri"/>
              </a:rPr>
              <a:t>structures</a:t>
            </a:r>
            <a:r>
              <a:rPr sz="2800" b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0000FF"/>
                </a:solidFill>
                <a:latin typeface="Calibri"/>
                <a:cs typeface="Calibri"/>
              </a:rPr>
              <a:t>approximately</a:t>
            </a:r>
            <a:r>
              <a:rPr sz="2800" b="1" spc="4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00FF"/>
                </a:solidFill>
                <a:latin typeface="Calibri"/>
                <a:cs typeface="Calibri"/>
              </a:rPr>
              <a:t>1-100</a:t>
            </a:r>
            <a:r>
              <a:rPr sz="2800" b="1" spc="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nm</a:t>
            </a:r>
            <a:r>
              <a:rPr sz="28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Calibri"/>
                <a:cs typeface="Calibri"/>
              </a:rPr>
              <a:t>in</a:t>
            </a:r>
            <a:r>
              <a:rPr sz="28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00FF"/>
                </a:solidFill>
                <a:latin typeface="Calibri"/>
                <a:cs typeface="Calibri"/>
              </a:rPr>
              <a:t>size </a:t>
            </a:r>
            <a:r>
              <a:rPr sz="2800" b="1" spc="-6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where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properties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of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interest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are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due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to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size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of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the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structure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4100">
              <a:latin typeface="Calibri"/>
              <a:cs typeface="Calibri"/>
            </a:endParaRPr>
          </a:p>
          <a:p>
            <a:pPr marL="509270" marR="5080" lvl="1" indent="-254635" algn="just">
              <a:lnSpc>
                <a:spcPts val="3030"/>
              </a:lnSpc>
              <a:buFont typeface="Arial MT"/>
              <a:buChar char="•"/>
              <a:tabLst>
                <a:tab pos="564515" algn="l"/>
              </a:tabLst>
            </a:pPr>
            <a:r>
              <a:rPr dirty="0"/>
              <a:t>	</a:t>
            </a:r>
            <a:r>
              <a:rPr sz="2800" b="1" i="1" spc="-65" dirty="0">
                <a:solidFill>
                  <a:srgbClr val="0000FF"/>
                </a:solidFill>
                <a:latin typeface="Calibri"/>
                <a:cs typeface="Calibri"/>
              </a:rPr>
              <a:t>„The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design,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characterization,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production, and application of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structures, </a:t>
            </a:r>
            <a:r>
              <a:rPr sz="2800" b="1" i="1" spc="-6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5" dirty="0">
                <a:solidFill>
                  <a:srgbClr val="0000FF"/>
                </a:solidFill>
                <a:latin typeface="Calibri"/>
                <a:cs typeface="Calibri"/>
              </a:rPr>
              <a:t>devices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2800" b="1" i="1" spc="-20" dirty="0">
                <a:solidFill>
                  <a:srgbClr val="0000FF"/>
                </a:solidFill>
                <a:latin typeface="Calibri"/>
                <a:cs typeface="Calibri"/>
              </a:rPr>
              <a:t>systems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by controlled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manipulation of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size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and shape at the </a:t>
            </a:r>
            <a:r>
              <a:rPr sz="2800" b="1" i="1" spc="-6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5" dirty="0">
                <a:solidFill>
                  <a:srgbClr val="0000FF"/>
                </a:solidFill>
                <a:latin typeface="Calibri"/>
                <a:cs typeface="Calibri"/>
              </a:rPr>
              <a:t>nanometer</a:t>
            </a:r>
            <a:r>
              <a:rPr sz="2800" b="1" i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scale</a:t>
            </a:r>
            <a:r>
              <a:rPr sz="2800" b="1" i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that</a:t>
            </a:r>
            <a:r>
              <a:rPr sz="2800" b="1" i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produces</a:t>
            </a:r>
            <a:r>
              <a:rPr sz="2800" b="1" i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structures,</a:t>
            </a:r>
            <a:r>
              <a:rPr sz="2800" b="1" i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5" dirty="0">
                <a:solidFill>
                  <a:srgbClr val="0000FF"/>
                </a:solidFill>
                <a:latin typeface="Calibri"/>
                <a:cs typeface="Calibri"/>
              </a:rPr>
              <a:t>devices</a:t>
            </a:r>
            <a:r>
              <a:rPr sz="2800" b="1" i="1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2800" b="1" i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20" dirty="0">
                <a:solidFill>
                  <a:srgbClr val="0000FF"/>
                </a:solidFill>
                <a:latin typeface="Calibri"/>
                <a:cs typeface="Calibri"/>
              </a:rPr>
              <a:t>systems</a:t>
            </a:r>
            <a:r>
              <a:rPr sz="2800" b="1" i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with</a:t>
            </a:r>
            <a:r>
              <a:rPr sz="2800" b="1" i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at</a:t>
            </a:r>
            <a:endParaRPr sz="2800">
              <a:latin typeface="Calibri"/>
              <a:cs typeface="Calibri"/>
            </a:endParaRPr>
          </a:p>
          <a:p>
            <a:pPr marL="2018030" algn="just">
              <a:lnSpc>
                <a:spcPts val="2970"/>
              </a:lnSpc>
            </a:pPr>
            <a:r>
              <a:rPr sz="2800" b="1" i="1" spc="-15" dirty="0">
                <a:solidFill>
                  <a:srgbClr val="0000FF"/>
                </a:solidFill>
                <a:latin typeface="Calibri"/>
                <a:cs typeface="Calibri"/>
              </a:rPr>
              <a:t>least</a:t>
            </a:r>
            <a:r>
              <a:rPr sz="2800" b="1" i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one</a:t>
            </a:r>
            <a:r>
              <a:rPr sz="2800" b="1" i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5" dirty="0">
                <a:solidFill>
                  <a:srgbClr val="0000FF"/>
                </a:solidFill>
                <a:latin typeface="Calibri"/>
                <a:cs typeface="Calibri"/>
              </a:rPr>
              <a:t>novel/superior</a:t>
            </a:r>
            <a:r>
              <a:rPr sz="2800" b="1" i="1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0000FF"/>
                </a:solidFill>
                <a:latin typeface="Calibri"/>
                <a:cs typeface="Calibri"/>
              </a:rPr>
              <a:t>characteristic</a:t>
            </a:r>
            <a:r>
              <a:rPr sz="2800" b="1" i="1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0000FF"/>
                </a:solidFill>
                <a:latin typeface="Calibri"/>
                <a:cs typeface="Calibri"/>
              </a:rPr>
              <a:t>or</a:t>
            </a:r>
            <a:r>
              <a:rPr sz="2800" b="1" i="1" spc="5" dirty="0">
                <a:solidFill>
                  <a:srgbClr val="0000FF"/>
                </a:solidFill>
                <a:latin typeface="Calibri"/>
                <a:cs typeface="Calibri"/>
              </a:rPr>
              <a:t> property”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3729" y="409778"/>
            <a:ext cx="69538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40" dirty="0"/>
              <a:t>Nanotechnology</a:t>
            </a:r>
            <a:r>
              <a:rPr sz="3600" spc="-75" dirty="0"/>
              <a:t> </a:t>
            </a:r>
            <a:r>
              <a:rPr sz="3600" spc="355" dirty="0"/>
              <a:t>in</a:t>
            </a:r>
            <a:r>
              <a:rPr sz="3600" spc="-55" dirty="0"/>
              <a:t> </a:t>
            </a:r>
            <a:r>
              <a:rPr sz="3600" spc="145" dirty="0"/>
              <a:t>nature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7241" y="1761413"/>
            <a:ext cx="6143371" cy="384644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798826" y="1355851"/>
            <a:ext cx="9282430" cy="4385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When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sz="20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comes</a:t>
            </a:r>
            <a:r>
              <a:rPr sz="20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nature,they</a:t>
            </a:r>
            <a:r>
              <a:rPr sz="20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are</a:t>
            </a:r>
            <a:r>
              <a:rPr sz="20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0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king</a:t>
            </a:r>
            <a:r>
              <a:rPr sz="20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nanotechnology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5447030" marR="1075055" algn="just">
              <a:lnSpc>
                <a:spcPct val="100000"/>
              </a:lnSpc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400" b="1" spc="-8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flagelia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structure </a:t>
            </a:r>
            <a:r>
              <a:rPr sz="2400" b="1" spc="-6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 complexity of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nanorotors,motors </a:t>
            </a:r>
            <a:r>
              <a:rPr sz="2400" b="1" spc="-6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tubes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&amp;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arms</a:t>
            </a:r>
            <a:endParaRPr sz="2400">
              <a:latin typeface="Arial"/>
              <a:cs typeface="Arial"/>
            </a:endParaRPr>
          </a:p>
          <a:p>
            <a:pPr marL="5447030" marR="1072515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that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works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better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together,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many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2400" b="1" spc="-6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which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0000FF"/>
                </a:solidFill>
                <a:latin typeface="Arial"/>
                <a:cs typeface="Arial"/>
              </a:rPr>
              <a:t>we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still</a:t>
            </a:r>
            <a:r>
              <a:rPr sz="2400" b="1" spc="6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try </a:t>
            </a:r>
            <a:r>
              <a:rPr sz="2400" b="1" spc="-6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decipher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how </a:t>
            </a:r>
            <a:r>
              <a:rPr sz="2400" b="1" spc="-6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they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work</a:t>
            </a:r>
            <a:endParaRPr sz="2400">
              <a:latin typeface="Arial"/>
              <a:cs typeface="Arial"/>
            </a:endParaRPr>
          </a:p>
          <a:p>
            <a:pPr marL="1911985">
              <a:lnSpc>
                <a:spcPct val="100000"/>
              </a:lnSpc>
              <a:spcBef>
                <a:spcPts val="1685"/>
              </a:spcBef>
            </a:pPr>
            <a:r>
              <a:rPr sz="1800" b="1" spc="-15" dirty="0">
                <a:latin typeface="Calibri"/>
                <a:cs typeface="Calibri"/>
              </a:rPr>
              <a:t>http//w</a:t>
            </a:r>
            <a:r>
              <a:rPr sz="1800" b="1" spc="-15" dirty="0">
                <a:latin typeface="Calibri"/>
                <a:cs typeface="Calibri"/>
                <a:hlinkClick r:id="rId3"/>
              </a:rPr>
              <a:t>www.micro.magnet.fsu.edu//cells/cilliandflagella/ciliandflagella.html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12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726815" marR="5080" indent="-3615690">
              <a:lnSpc>
                <a:spcPts val="3460"/>
              </a:lnSpc>
              <a:spcBef>
                <a:spcPts val="535"/>
              </a:spcBef>
            </a:pPr>
            <a:r>
              <a:rPr sz="3200" dirty="0"/>
              <a:t>Schematic</a:t>
            </a:r>
            <a:r>
              <a:rPr sz="3200" spc="-55" dirty="0"/>
              <a:t> </a:t>
            </a:r>
            <a:r>
              <a:rPr sz="3200" spc="-5" dirty="0"/>
              <a:t>representation</a:t>
            </a:r>
            <a:r>
              <a:rPr sz="3200" spc="-35" dirty="0"/>
              <a:t> </a:t>
            </a:r>
            <a:r>
              <a:rPr sz="3200" spc="-120" dirty="0"/>
              <a:t>of</a:t>
            </a:r>
            <a:r>
              <a:rPr sz="3200" spc="-5" dirty="0"/>
              <a:t> </a:t>
            </a:r>
            <a:r>
              <a:rPr sz="3200" spc="15" dirty="0"/>
              <a:t>nanobiosensor </a:t>
            </a:r>
            <a:r>
              <a:rPr sz="3200" spc="-1080" dirty="0"/>
              <a:t> </a:t>
            </a:r>
            <a:r>
              <a:rPr sz="3200" spc="-60" dirty="0"/>
              <a:t>components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8992" y="1378695"/>
            <a:ext cx="10715702" cy="428260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4146" y="352805"/>
            <a:ext cx="39706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5" dirty="0"/>
              <a:t>Potential</a:t>
            </a:r>
            <a:r>
              <a:rPr sz="3600" spc="-114" dirty="0"/>
              <a:t> </a:t>
            </a:r>
            <a:r>
              <a:rPr sz="3600" spc="-30" dirty="0"/>
              <a:t>fields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658698" y="1315186"/>
            <a:ext cx="10206355" cy="4449445"/>
            <a:chOff x="658698" y="1315186"/>
            <a:chExt cx="10206355" cy="44494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8223" y="1324711"/>
              <a:ext cx="10187305" cy="443014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63460" y="1319949"/>
              <a:ext cx="10196830" cy="4439920"/>
            </a:xfrm>
            <a:custGeom>
              <a:avLst/>
              <a:gdLst/>
              <a:ahLst/>
              <a:cxnLst/>
              <a:rect l="l" t="t" r="r" b="b"/>
              <a:pathLst>
                <a:path w="10196830" h="4439920">
                  <a:moveTo>
                    <a:pt x="0" y="4439666"/>
                  </a:moveTo>
                  <a:lnTo>
                    <a:pt x="10196830" y="4439666"/>
                  </a:lnTo>
                  <a:lnTo>
                    <a:pt x="10196830" y="0"/>
                  </a:lnTo>
                  <a:lnTo>
                    <a:pt x="0" y="0"/>
                  </a:lnTo>
                  <a:lnTo>
                    <a:pt x="0" y="4439666"/>
                  </a:lnTo>
                  <a:close/>
                </a:path>
              </a:pathLst>
            </a:custGeom>
            <a:ln w="9525">
              <a:solidFill>
                <a:srgbClr val="9DC3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5086" y="6273190"/>
            <a:ext cx="16440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solidFill>
                  <a:srgbClr val="FFFFFF"/>
                </a:solidFill>
                <a:latin typeface="Calibri"/>
                <a:cs typeface="Calibri"/>
              </a:rPr>
              <a:t>Nanogentools</a:t>
            </a:r>
            <a:r>
              <a:rPr sz="12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confidential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224117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05380" y="404621"/>
            <a:ext cx="88544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/>
              <a:t>Schematic</a:t>
            </a:r>
            <a:r>
              <a:rPr sz="3200" spc="-50" dirty="0"/>
              <a:t> </a:t>
            </a:r>
            <a:r>
              <a:rPr sz="3200" dirty="0"/>
              <a:t>presentation</a:t>
            </a:r>
            <a:r>
              <a:rPr sz="3200" spc="-35" dirty="0"/>
              <a:t> </a:t>
            </a:r>
            <a:r>
              <a:rPr sz="3200" spc="-120" dirty="0"/>
              <a:t>of</a:t>
            </a:r>
            <a:r>
              <a:rPr sz="3200" spc="-25" dirty="0"/>
              <a:t> </a:t>
            </a:r>
            <a:r>
              <a:rPr sz="3200" spc="395" dirty="0"/>
              <a:t>a</a:t>
            </a:r>
            <a:r>
              <a:rPr sz="3200" spc="-20" dirty="0"/>
              <a:t> </a:t>
            </a:r>
            <a:r>
              <a:rPr sz="3200" spc="-85" dirty="0"/>
              <a:t>biosensor.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4760214" y="6231432"/>
            <a:ext cx="1969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Meeting,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Date,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Location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362586"/>
            <a:ext cx="8159039" cy="448045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039861" y="1550923"/>
            <a:ext cx="16852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Biosensors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39861" y="1916938"/>
            <a:ext cx="1797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7950" algn="l"/>
              </a:tabLst>
            </a:pPr>
            <a:r>
              <a:rPr sz="2400" b="1" spc="-5" dirty="0">
                <a:latin typeface="Arial"/>
                <a:cs typeface="Arial"/>
              </a:rPr>
              <a:t>de</a:t>
            </a:r>
            <a:r>
              <a:rPr sz="2400" b="1" spc="-15" dirty="0">
                <a:latin typeface="Arial"/>
                <a:cs typeface="Arial"/>
              </a:rPr>
              <a:t>v</a:t>
            </a:r>
            <a:r>
              <a:rPr sz="2400" b="1" spc="-5" dirty="0">
                <a:latin typeface="Arial"/>
                <a:cs typeface="Arial"/>
              </a:rPr>
              <a:t>ices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60940" y="1550923"/>
            <a:ext cx="19126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6070">
              <a:lnSpc>
                <a:spcPct val="100000"/>
              </a:lnSpc>
              <a:spcBef>
                <a:spcPts val="100"/>
              </a:spcBef>
              <a:tabLst>
                <a:tab pos="1443355" algn="l"/>
                <a:tab pos="1614170" algn="l"/>
              </a:tabLst>
            </a:pPr>
            <a:r>
              <a:rPr sz="2400" b="1" spc="-5" dirty="0">
                <a:latin typeface="Arial"/>
                <a:cs typeface="Arial"/>
              </a:rPr>
              <a:t>are	t</a:t>
            </a:r>
            <a:r>
              <a:rPr sz="2400" b="1" spc="-10" dirty="0">
                <a:latin typeface="Arial"/>
                <a:cs typeface="Arial"/>
              </a:rPr>
              <a:t>h</a:t>
            </a:r>
            <a:r>
              <a:rPr sz="2400" b="1" spc="-5" dirty="0">
                <a:latin typeface="Arial"/>
                <a:cs typeface="Arial"/>
              </a:rPr>
              <a:t>e  detecti</a:t>
            </a:r>
            <a:r>
              <a:rPr sz="2400" b="1" spc="-15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n		</a:t>
            </a:r>
            <a:r>
              <a:rPr sz="2400" b="1" spc="-15" dirty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39861" y="2282697"/>
            <a:ext cx="2866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760" algn="l"/>
              </a:tabLst>
            </a:pPr>
            <a:r>
              <a:rPr sz="2400" b="1" dirty="0">
                <a:latin typeface="Arial"/>
                <a:cs typeface="Arial"/>
              </a:rPr>
              <a:t>bi</a:t>
            </a:r>
            <a:r>
              <a:rPr sz="2400" b="1" spc="-15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lo</a:t>
            </a:r>
            <a:r>
              <a:rPr sz="2400" b="1" spc="-15" dirty="0">
                <a:latin typeface="Arial"/>
                <a:cs typeface="Arial"/>
              </a:rPr>
              <a:t>g</a:t>
            </a:r>
            <a:r>
              <a:rPr sz="2400" b="1" spc="-5" dirty="0">
                <a:latin typeface="Arial"/>
                <a:cs typeface="Arial"/>
              </a:rPr>
              <a:t>ical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an</a:t>
            </a:r>
            <a:r>
              <a:rPr sz="2400" b="1" spc="-15" dirty="0">
                <a:latin typeface="Arial"/>
                <a:cs typeface="Arial"/>
              </a:rPr>
              <a:t>a</a:t>
            </a:r>
            <a:r>
              <a:rPr sz="2400" b="1" spc="10" dirty="0">
                <a:latin typeface="Arial"/>
                <a:cs typeface="Arial"/>
              </a:rPr>
              <a:t>l</a:t>
            </a:r>
            <a:r>
              <a:rPr sz="2400" b="1" spc="-35" dirty="0">
                <a:latin typeface="Arial"/>
                <a:cs typeface="Arial"/>
              </a:rPr>
              <a:t>y</a:t>
            </a:r>
            <a:r>
              <a:rPr sz="2400" b="1" spc="-5" dirty="0">
                <a:latin typeface="Arial"/>
                <a:cs typeface="Arial"/>
              </a:rPr>
              <a:t>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85068" y="2282697"/>
            <a:ext cx="889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0" dirty="0">
                <a:latin typeface="Arial"/>
                <a:cs typeface="Arial"/>
              </a:rPr>
              <a:t>w</a:t>
            </a:r>
            <a:r>
              <a:rPr sz="2400" b="1" spc="-15" dirty="0">
                <a:latin typeface="Arial"/>
                <a:cs typeface="Arial"/>
              </a:rPr>
              <a:t>h</a:t>
            </a:r>
            <a:r>
              <a:rPr sz="2400" b="1" spc="-5" dirty="0">
                <a:latin typeface="Arial"/>
                <a:cs typeface="Arial"/>
              </a:rPr>
              <a:t>ich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9861" y="2648458"/>
            <a:ext cx="393636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have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wide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applications,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including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biomarker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dete-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ction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for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medical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diagnostics, and pathogen </a:t>
            </a:r>
            <a:r>
              <a:rPr sz="2400" b="1" spc="-6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and</a:t>
            </a:r>
            <a:r>
              <a:rPr sz="2400" b="1" spc="3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toxin</a:t>
            </a:r>
            <a:r>
              <a:rPr sz="2400" b="1" spc="3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detection</a:t>
            </a:r>
            <a:r>
              <a:rPr sz="2400" b="1" spc="3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3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2547" y="4477639"/>
            <a:ext cx="20034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" marR="5080" indent="-74930">
              <a:lnSpc>
                <a:spcPct val="100000"/>
              </a:lnSpc>
              <a:spcBef>
                <a:spcPts val="100"/>
              </a:spcBef>
              <a:tabLst>
                <a:tab pos="835025" algn="l"/>
                <a:tab pos="891540" algn="l"/>
              </a:tabLst>
            </a:pPr>
            <a:r>
              <a:rPr sz="2400" b="1" dirty="0">
                <a:latin typeface="Arial"/>
                <a:cs typeface="Arial"/>
              </a:rPr>
              <a:t>b</a:t>
            </a:r>
            <a:r>
              <a:rPr sz="2400" b="1" spc="-5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		bin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ing 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reactive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39861" y="4477639"/>
            <a:ext cx="17405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55090" algn="l"/>
              </a:tabLst>
            </a:pPr>
            <a:r>
              <a:rPr sz="2400" b="1" spc="-5" dirty="0">
                <a:latin typeface="Arial"/>
                <a:cs typeface="Arial"/>
              </a:rPr>
              <a:t>specimen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</a:t>
            </a:r>
            <a:r>
              <a:rPr sz="2400" b="1" spc="-15" dirty="0">
                <a:latin typeface="Arial"/>
                <a:cs typeface="Arial"/>
              </a:rPr>
              <a:t>a</a:t>
            </a:r>
            <a:r>
              <a:rPr sz="2400" b="1" spc="10" dirty="0">
                <a:latin typeface="Arial"/>
                <a:cs typeface="Arial"/>
              </a:rPr>
              <a:t>l</a:t>
            </a:r>
            <a:r>
              <a:rPr sz="2400" b="1" spc="-35" dirty="0">
                <a:latin typeface="Arial"/>
                <a:cs typeface="Arial"/>
              </a:rPr>
              <a:t>y</a:t>
            </a:r>
            <a:r>
              <a:rPr sz="2400" b="1" spc="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on  surface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9325" y="416813"/>
            <a:ext cx="95015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0" dirty="0"/>
              <a:t>The</a:t>
            </a:r>
            <a:r>
              <a:rPr sz="3200" spc="-40" dirty="0"/>
              <a:t> </a:t>
            </a:r>
            <a:r>
              <a:rPr sz="3200" spc="15" dirty="0"/>
              <a:t>nanobiosensor</a:t>
            </a:r>
            <a:r>
              <a:rPr sz="3200" spc="-55" dirty="0"/>
              <a:t> </a:t>
            </a:r>
            <a:r>
              <a:rPr sz="3200" spc="50" dirty="0"/>
              <a:t>principle</a:t>
            </a:r>
            <a:r>
              <a:rPr sz="3200" spc="-45" dirty="0"/>
              <a:t> </a:t>
            </a:r>
            <a:r>
              <a:rPr sz="3200" spc="-120" dirty="0"/>
              <a:t>of</a:t>
            </a:r>
            <a:r>
              <a:rPr sz="3200" spc="-30" dirty="0"/>
              <a:t> </a:t>
            </a:r>
            <a:r>
              <a:rPr sz="3200" spc="55" dirty="0"/>
              <a:t>operation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677" y="1336408"/>
            <a:ext cx="11214735" cy="443915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6882" y="312765"/>
            <a:ext cx="4390390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spc="-135" dirty="0"/>
              <a:t>Sensing</a:t>
            </a:r>
            <a:r>
              <a:rPr sz="3350" spc="-105" dirty="0"/>
              <a:t> </a:t>
            </a:r>
            <a:r>
              <a:rPr sz="3350" spc="-130" dirty="0"/>
              <a:t>techniques</a:t>
            </a:r>
            <a:endParaRPr sz="335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17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</a:rPr>
              <a:t>The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/>
              <a:t>sensing</a:t>
            </a:r>
            <a:r>
              <a:rPr spc="15" dirty="0"/>
              <a:t> </a:t>
            </a:r>
            <a:r>
              <a:rPr spc="-5" dirty="0"/>
              <a:t>techniques</a:t>
            </a:r>
            <a:r>
              <a:rPr spc="5" dirty="0"/>
              <a:t> </a:t>
            </a:r>
            <a:r>
              <a:rPr spc="-5" dirty="0">
                <a:solidFill>
                  <a:srgbClr val="000000"/>
                </a:solidFill>
              </a:rPr>
              <a:t>can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detect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the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interaction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between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5" dirty="0"/>
              <a:t>bio-receptors </a:t>
            </a:r>
            <a:r>
              <a:rPr spc="-650" dirty="0"/>
              <a:t> </a:t>
            </a:r>
            <a:r>
              <a:rPr spc="-5" dirty="0">
                <a:solidFill>
                  <a:srgbClr val="000000"/>
                </a:solidFill>
              </a:rPr>
              <a:t>and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/>
              <a:t>target</a:t>
            </a:r>
            <a:r>
              <a:rPr spc="5" dirty="0"/>
              <a:t> </a:t>
            </a:r>
            <a:r>
              <a:rPr spc="-5" dirty="0"/>
              <a:t>compounds </a:t>
            </a:r>
            <a:r>
              <a:rPr spc="-5" dirty="0">
                <a:solidFill>
                  <a:srgbClr val="000000"/>
                </a:solidFill>
              </a:rPr>
              <a:t>using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/>
              <a:t>different</a:t>
            </a:r>
            <a:r>
              <a:rPr spc="-10" dirty="0"/>
              <a:t> </a:t>
            </a:r>
            <a:r>
              <a:rPr spc="-5" dirty="0">
                <a:solidFill>
                  <a:srgbClr val="000000"/>
                </a:solidFill>
              </a:rPr>
              <a:t>appropriate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/>
              <a:t>nanostructures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The </a:t>
            </a:r>
            <a:r>
              <a:rPr spc="5" dirty="0">
                <a:solidFill>
                  <a:srgbClr val="000000"/>
                </a:solidFill>
              </a:rPr>
              <a:t>two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principal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components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of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biosensors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are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: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biological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element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and 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transducer.</a:t>
            </a:r>
          </a:p>
          <a:p>
            <a:pPr marL="12700" marR="178435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The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biological</a:t>
            </a:r>
            <a:r>
              <a:rPr spc="-1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element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interacts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5" dirty="0">
                <a:solidFill>
                  <a:srgbClr val="000000"/>
                </a:solidFill>
              </a:rPr>
              <a:t>with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an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analyte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to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produce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detectable </a:t>
            </a:r>
            <a:r>
              <a:rPr spc="-65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change.</a:t>
            </a:r>
          </a:p>
          <a:p>
            <a:pPr marL="12700" marR="37465">
              <a:lnSpc>
                <a:spcPct val="100000"/>
              </a:lnSpc>
              <a:spcBef>
                <a:spcPts val="5"/>
              </a:spcBef>
            </a:pPr>
            <a:r>
              <a:rPr spc="-5" dirty="0">
                <a:solidFill>
                  <a:srgbClr val="FF0000"/>
                </a:solidFill>
              </a:rPr>
              <a:t>The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transducer</a:t>
            </a:r>
            <a:r>
              <a:rPr spc="3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converts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the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physico-chemical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change </a:t>
            </a:r>
            <a:r>
              <a:rPr dirty="0">
                <a:solidFill>
                  <a:srgbClr val="000000"/>
                </a:solidFill>
              </a:rPr>
              <a:t>in</a:t>
            </a:r>
            <a:r>
              <a:rPr spc="-5" dirty="0">
                <a:solidFill>
                  <a:srgbClr val="000000"/>
                </a:solidFill>
              </a:rPr>
              <a:t> the </a:t>
            </a:r>
            <a:r>
              <a:rPr dirty="0">
                <a:solidFill>
                  <a:srgbClr val="000000"/>
                </a:solidFill>
              </a:rPr>
              <a:t>biologically </a:t>
            </a:r>
            <a:r>
              <a:rPr spc="-6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active material resulting from the </a:t>
            </a:r>
            <a:r>
              <a:rPr dirty="0">
                <a:solidFill>
                  <a:srgbClr val="000000"/>
                </a:solidFill>
              </a:rPr>
              <a:t>interaction </a:t>
            </a:r>
            <a:r>
              <a:rPr spc="5" dirty="0">
                <a:solidFill>
                  <a:srgbClr val="000000"/>
                </a:solidFill>
              </a:rPr>
              <a:t>with </a:t>
            </a:r>
            <a:r>
              <a:rPr spc="-5" dirty="0">
                <a:solidFill>
                  <a:srgbClr val="000000"/>
                </a:solidFill>
              </a:rPr>
              <a:t>the </a:t>
            </a:r>
            <a:r>
              <a:rPr spc="-10" dirty="0">
                <a:solidFill>
                  <a:srgbClr val="000000"/>
                </a:solidFill>
              </a:rPr>
              <a:t>analyte </a:t>
            </a:r>
            <a:r>
              <a:rPr dirty="0">
                <a:solidFill>
                  <a:srgbClr val="000000"/>
                </a:solidFill>
              </a:rPr>
              <a:t>into </a:t>
            </a:r>
            <a:r>
              <a:rPr spc="-5" dirty="0">
                <a:solidFill>
                  <a:srgbClr val="000000"/>
                </a:solidFill>
              </a:rPr>
              <a:t>an 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analytical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useful </a:t>
            </a:r>
            <a:r>
              <a:rPr dirty="0">
                <a:solidFill>
                  <a:srgbClr val="000000"/>
                </a:solidFill>
              </a:rPr>
              <a:t>/</a:t>
            </a:r>
            <a:r>
              <a:rPr spc="-5" dirty="0">
                <a:solidFill>
                  <a:srgbClr val="000000"/>
                </a:solidFill>
              </a:rPr>
              <a:t> measurable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signal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According</a:t>
            </a:r>
            <a:r>
              <a:rPr spc="5" dirty="0"/>
              <a:t> </a:t>
            </a:r>
            <a:r>
              <a:rPr spc="-5" dirty="0"/>
              <a:t>to</a:t>
            </a:r>
            <a:r>
              <a:rPr spc="10" dirty="0"/>
              <a:t> </a:t>
            </a:r>
            <a:r>
              <a:rPr spc="-5" dirty="0"/>
              <a:t>the transducers</a:t>
            </a:r>
            <a:r>
              <a:rPr spc="-5" dirty="0">
                <a:solidFill>
                  <a:srgbClr val="000000"/>
                </a:solidFill>
              </a:rPr>
              <a:t>,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the biosensors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can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be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classified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8555" y="5324043"/>
            <a:ext cx="5436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77235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(i)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electrochemical,	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(ii)</a:t>
            </a:r>
            <a:r>
              <a:rPr sz="24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optical,</a:t>
            </a:r>
            <a:r>
              <a:rPr sz="2400" b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7958" y="5273751"/>
            <a:ext cx="4219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(iii)</a:t>
            </a:r>
            <a:r>
              <a:rPr sz="2400" b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piezoelectric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biosensors</a:t>
            </a:r>
            <a:r>
              <a:rPr sz="2800" spc="-5" dirty="0">
                <a:latin typeface="Arial MT"/>
                <a:cs typeface="Arial MT"/>
              </a:rPr>
              <a:t>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5104" y="352805"/>
            <a:ext cx="5389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What</a:t>
            </a:r>
            <a:r>
              <a:rPr sz="3600" spc="-55" dirty="0"/>
              <a:t> </a:t>
            </a:r>
            <a:r>
              <a:rPr sz="3600" spc="-110" dirty="0"/>
              <a:t>is</a:t>
            </a:r>
            <a:r>
              <a:rPr sz="3600" spc="-40" dirty="0"/>
              <a:t> </a:t>
            </a:r>
            <a:r>
              <a:rPr sz="3600" spc="440" dirty="0"/>
              <a:t>a</a:t>
            </a:r>
            <a:r>
              <a:rPr sz="3600" spc="-35" dirty="0"/>
              <a:t> </a:t>
            </a:r>
            <a:r>
              <a:rPr sz="3600" spc="-95" dirty="0"/>
              <a:t>biosensor</a:t>
            </a:r>
            <a:r>
              <a:rPr sz="3600" spc="-75" dirty="0"/>
              <a:t> </a:t>
            </a:r>
            <a:r>
              <a:rPr sz="3600" spc="-225" dirty="0"/>
              <a:t>?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1990851" y="1408175"/>
            <a:ext cx="8329295" cy="4368165"/>
            <a:chOff x="1990851" y="1408175"/>
            <a:chExt cx="8329295" cy="4368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7711" y="2855061"/>
              <a:ext cx="7132320" cy="2921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90851" y="1408175"/>
              <a:ext cx="8329168" cy="144678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573" y="222250"/>
            <a:ext cx="10041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4440" algn="l"/>
              </a:tabLst>
            </a:pPr>
            <a:r>
              <a:rPr sz="3600" spc="-70" dirty="0"/>
              <a:t>The	</a:t>
            </a:r>
            <a:r>
              <a:rPr sz="3600" spc="175" dirty="0"/>
              <a:t>c</a:t>
            </a:r>
            <a:r>
              <a:rPr sz="3600" b="0" spc="175" dirty="0">
                <a:latin typeface="Verdana"/>
                <a:cs typeface="Verdana"/>
              </a:rPr>
              <a:t>omponents</a:t>
            </a:r>
            <a:r>
              <a:rPr sz="3600" b="0" spc="-50" dirty="0">
                <a:latin typeface="Verdana"/>
                <a:cs typeface="Verdana"/>
              </a:rPr>
              <a:t> </a:t>
            </a:r>
            <a:r>
              <a:rPr sz="3600" b="0" spc="125" dirty="0">
                <a:latin typeface="Verdana"/>
                <a:cs typeface="Verdana"/>
              </a:rPr>
              <a:t>of</a:t>
            </a:r>
            <a:r>
              <a:rPr sz="3600" b="0" spc="-65" dirty="0">
                <a:latin typeface="Verdana"/>
                <a:cs typeface="Verdana"/>
              </a:rPr>
              <a:t> </a:t>
            </a:r>
            <a:r>
              <a:rPr sz="3600" b="0" spc="685" dirty="0">
                <a:latin typeface="Verdana"/>
                <a:cs typeface="Verdana"/>
              </a:rPr>
              <a:t>a</a:t>
            </a:r>
            <a:r>
              <a:rPr sz="3600" b="0" spc="-50" dirty="0">
                <a:latin typeface="Verdana"/>
                <a:cs typeface="Verdana"/>
              </a:rPr>
              <a:t> </a:t>
            </a:r>
            <a:r>
              <a:rPr sz="3600" b="0" spc="280" dirty="0">
                <a:latin typeface="Verdana"/>
                <a:cs typeface="Verdana"/>
              </a:rPr>
              <a:t>typical</a:t>
            </a:r>
            <a:r>
              <a:rPr sz="3600" b="0" spc="-45" dirty="0">
                <a:latin typeface="Verdana"/>
                <a:cs typeface="Verdana"/>
              </a:rPr>
              <a:t> </a:t>
            </a:r>
            <a:r>
              <a:rPr sz="3600" b="0" spc="130" dirty="0">
                <a:latin typeface="Verdana"/>
                <a:cs typeface="Verdana"/>
              </a:rPr>
              <a:t>biosensor.</a:t>
            </a:r>
            <a:endParaRPr sz="36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6653" y="1354747"/>
            <a:ext cx="11563350" cy="4476750"/>
            <a:chOff x="506653" y="1354747"/>
            <a:chExt cx="11563350" cy="44767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6653" y="1354747"/>
              <a:ext cx="5762625" cy="44767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9228" y="2074925"/>
              <a:ext cx="5800725" cy="27051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320" y="3761054"/>
            <a:ext cx="342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00FF"/>
                </a:solidFill>
                <a:latin typeface="Wingdings"/>
                <a:cs typeface="Wingdings"/>
              </a:rPr>
              <a:t>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320" y="1509775"/>
            <a:ext cx="11452225" cy="3556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0" indent="-1143000">
              <a:lnSpc>
                <a:spcPts val="3354"/>
              </a:lnSpc>
              <a:spcBef>
                <a:spcPts val="95"/>
              </a:spcBef>
              <a:buFont typeface="Wingdings"/>
              <a:buChar char=""/>
              <a:tabLst>
                <a:tab pos="1155065" algn="l"/>
                <a:tab pos="1155700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Nanotechnology</a:t>
            </a:r>
            <a:r>
              <a:rPr sz="2800" b="1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 MT"/>
                <a:cs typeface="Arial MT"/>
              </a:rPr>
              <a:t>=</a:t>
            </a:r>
            <a:endParaRPr sz="2800">
              <a:latin typeface="Arial MT"/>
              <a:cs typeface="Arial MT"/>
            </a:endParaRPr>
          </a:p>
          <a:p>
            <a:pPr marL="2828925" indent="-2816860">
              <a:lnSpc>
                <a:spcPts val="3354"/>
              </a:lnSpc>
              <a:buFont typeface="Wingdings"/>
              <a:buChar char=""/>
              <a:tabLst>
                <a:tab pos="2828925" algn="l"/>
                <a:tab pos="2829560" algn="l"/>
              </a:tabLst>
            </a:pPr>
            <a:r>
              <a:rPr sz="2800" b="1" spc="-5" dirty="0">
                <a:latin typeface="Arial"/>
                <a:cs typeface="Arial"/>
              </a:rPr>
              <a:t>the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emerging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technology</a:t>
            </a:r>
            <a:r>
              <a:rPr sz="2800" b="1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 MT"/>
                <a:cs typeface="Arial MT"/>
              </a:rPr>
              <a:t>with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enormous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potential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</a:t>
            </a:r>
            <a:endParaRPr sz="2800">
              <a:latin typeface="Arial MT"/>
              <a:cs typeface="Arial MT"/>
            </a:endParaRPr>
          </a:p>
          <a:p>
            <a:pPr marL="3351529" lvl="1" indent="-1143635">
              <a:lnSpc>
                <a:spcPts val="3354"/>
              </a:lnSpc>
              <a:buFont typeface="Wingdings"/>
              <a:buChar char=""/>
              <a:tabLst>
                <a:tab pos="3351529" algn="l"/>
                <a:tab pos="3352165" algn="l"/>
              </a:tabLst>
            </a:pPr>
            <a:r>
              <a:rPr sz="2800" spc="-5" dirty="0">
                <a:solidFill>
                  <a:srgbClr val="0D0D0D"/>
                </a:solidFill>
                <a:latin typeface="Arial MT"/>
                <a:cs typeface="Arial MT"/>
              </a:rPr>
              <a:t>I</a:t>
            </a:r>
            <a:r>
              <a:rPr sz="2800" b="1" spc="-5" dirty="0">
                <a:solidFill>
                  <a:srgbClr val="0D0D0D"/>
                </a:solidFill>
                <a:latin typeface="Arial"/>
                <a:cs typeface="Arial"/>
              </a:rPr>
              <a:t>nformation</a:t>
            </a:r>
            <a:r>
              <a:rPr sz="2800" b="1" spc="1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sz="2800" b="1" spc="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Arial"/>
                <a:cs typeface="Arial"/>
              </a:rPr>
              <a:t>Communication</a:t>
            </a:r>
            <a:r>
              <a:rPr sz="2800" b="1" spc="4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D0D0D"/>
                </a:solidFill>
                <a:latin typeface="Arial"/>
                <a:cs typeface="Arial"/>
              </a:rPr>
              <a:t>ICT</a:t>
            </a:r>
            <a:endParaRPr sz="2800">
              <a:latin typeface="Arial"/>
              <a:cs typeface="Arial"/>
            </a:endParaRPr>
          </a:p>
          <a:p>
            <a:pPr marL="3044190" indent="-1143000">
              <a:lnSpc>
                <a:spcPts val="3350"/>
              </a:lnSpc>
              <a:buFont typeface="Wingdings"/>
              <a:buChar char=""/>
              <a:tabLst>
                <a:tab pos="3043555" algn="l"/>
                <a:tab pos="3044190" algn="l"/>
              </a:tabLst>
            </a:pPr>
            <a:r>
              <a:rPr sz="2800" b="1" spc="-25" dirty="0">
                <a:solidFill>
                  <a:srgbClr val="FF0000"/>
                </a:solidFill>
                <a:latin typeface="Arial"/>
                <a:cs typeface="Arial"/>
              </a:rPr>
              <a:t>Technology</a:t>
            </a:r>
            <a:r>
              <a:rPr sz="28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,biology</a:t>
            </a:r>
            <a:r>
              <a:rPr sz="2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Arial"/>
                <a:cs typeface="Arial"/>
              </a:rPr>
              <a:t>biotechnology,</a:t>
            </a:r>
            <a:endParaRPr sz="2800">
              <a:latin typeface="Arial"/>
              <a:cs typeface="Arial"/>
            </a:endParaRPr>
          </a:p>
          <a:p>
            <a:pPr marL="3589654" lvl="1" indent="-1143635">
              <a:lnSpc>
                <a:spcPts val="3354"/>
              </a:lnSpc>
              <a:buFont typeface="Wingdings"/>
              <a:buChar char=""/>
              <a:tabLst>
                <a:tab pos="3589654" algn="l"/>
                <a:tab pos="3590290" algn="l"/>
              </a:tabLst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Medicine</a:t>
            </a:r>
            <a:r>
              <a:rPr sz="28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2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medical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technology</a:t>
            </a:r>
            <a:endParaRPr sz="2800">
              <a:latin typeface="Arial"/>
              <a:cs typeface="Arial"/>
            </a:endParaRPr>
          </a:p>
          <a:p>
            <a:pPr marL="1155700" marR="429895">
              <a:lnSpc>
                <a:spcPct val="100000"/>
              </a:lnSpc>
              <a:spcBef>
                <a:spcPts val="965"/>
              </a:spcBef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Nanobiotechnology</a:t>
            </a:r>
            <a:r>
              <a:rPr sz="2800" spc="-5" dirty="0">
                <a:latin typeface="Arial MT"/>
                <a:cs typeface="Arial MT"/>
              </a:rPr>
              <a:t>= The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convergence of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recent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advances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nanotechnology</a:t>
            </a:r>
            <a:r>
              <a:rPr sz="2800" b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with modern</a:t>
            </a:r>
            <a:r>
              <a:rPr sz="28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biology</a:t>
            </a:r>
            <a:r>
              <a:rPr sz="28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28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medicine</a:t>
            </a:r>
            <a:r>
              <a:rPr sz="2800" b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 MT"/>
                <a:cs typeface="Arial MT"/>
              </a:rPr>
              <a:t>has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created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new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research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domain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22265" y="5019675"/>
            <a:ext cx="1167765" cy="26034"/>
          </a:xfrm>
          <a:custGeom>
            <a:avLst/>
            <a:gdLst/>
            <a:ahLst/>
            <a:cxnLst/>
            <a:rect l="l" t="t" r="r" b="b"/>
            <a:pathLst>
              <a:path w="1167765" h="26035">
                <a:moveTo>
                  <a:pt x="1167384" y="0"/>
                </a:moveTo>
                <a:lnTo>
                  <a:pt x="0" y="0"/>
                </a:lnTo>
                <a:lnTo>
                  <a:pt x="0" y="25907"/>
                </a:lnTo>
                <a:lnTo>
                  <a:pt x="1167384" y="25907"/>
                </a:lnTo>
                <a:lnTo>
                  <a:pt x="1167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7320" y="5471566"/>
            <a:ext cx="10584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0" indent="-11430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1155065" algn="l"/>
                <a:tab pos="1155700" algn="l"/>
              </a:tabLst>
            </a:pP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Nanomedicine</a:t>
            </a:r>
            <a:r>
              <a:rPr sz="2800" b="1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=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use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of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nanobiotechnology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medicine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80052" y="209214"/>
            <a:ext cx="3843654" cy="668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200" spc="-105" dirty="0"/>
              <a:t>I</a:t>
            </a:r>
            <a:r>
              <a:rPr sz="4200" spc="235" dirty="0"/>
              <a:t>n</a:t>
            </a:r>
            <a:r>
              <a:rPr sz="4200" spc="-45" dirty="0"/>
              <a:t>t</a:t>
            </a:r>
            <a:r>
              <a:rPr sz="4200" spc="-35" dirty="0"/>
              <a:t>r</a:t>
            </a:r>
            <a:r>
              <a:rPr sz="4200" dirty="0"/>
              <a:t>o</a:t>
            </a:r>
            <a:r>
              <a:rPr sz="4200" spc="20" dirty="0"/>
              <a:t>d</a:t>
            </a:r>
            <a:r>
              <a:rPr sz="4200" spc="-15" dirty="0"/>
              <a:t>ucti</a:t>
            </a:r>
            <a:r>
              <a:rPr sz="4200" spc="-10" dirty="0"/>
              <a:t>o</a:t>
            </a:r>
            <a:r>
              <a:rPr sz="4200" spc="229" dirty="0"/>
              <a:t>n</a:t>
            </a:r>
            <a:endParaRPr sz="4200"/>
          </a:p>
        </p:txBody>
      </p:sp>
      <p:sp>
        <p:nvSpPr>
          <p:cNvPr id="7" name="object 7"/>
          <p:cNvSpPr/>
          <p:nvPr/>
        </p:nvSpPr>
        <p:spPr>
          <a:xfrm>
            <a:off x="5436615" y="454266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19705" y="5034152"/>
            <a:ext cx="3882390" cy="616585"/>
          </a:xfrm>
          <a:custGeom>
            <a:avLst/>
            <a:gdLst/>
            <a:ahLst/>
            <a:cxnLst/>
            <a:rect l="l" t="t" r="r" b="b"/>
            <a:pathLst>
              <a:path w="3882390" h="616585">
                <a:moveTo>
                  <a:pt x="2755519" y="6223"/>
                </a:moveTo>
                <a:lnTo>
                  <a:pt x="2754376" y="0"/>
                </a:lnTo>
                <a:lnTo>
                  <a:pt x="74256" y="523087"/>
                </a:lnTo>
                <a:lnTo>
                  <a:pt x="67564" y="488823"/>
                </a:lnTo>
                <a:lnTo>
                  <a:pt x="0" y="540766"/>
                </a:lnTo>
                <a:lnTo>
                  <a:pt x="82169" y="563575"/>
                </a:lnTo>
                <a:lnTo>
                  <a:pt x="75946" y="531749"/>
                </a:lnTo>
                <a:lnTo>
                  <a:pt x="75463" y="529323"/>
                </a:lnTo>
                <a:lnTo>
                  <a:pt x="2755519" y="6223"/>
                </a:lnTo>
                <a:close/>
              </a:path>
              <a:path w="3882390" h="616585">
                <a:moveTo>
                  <a:pt x="3882390" y="57150"/>
                </a:moveTo>
                <a:lnTo>
                  <a:pt x="3881247" y="50927"/>
                </a:lnTo>
                <a:lnTo>
                  <a:pt x="838034" y="575678"/>
                </a:lnTo>
                <a:lnTo>
                  <a:pt x="832104" y="541274"/>
                </a:lnTo>
                <a:lnTo>
                  <a:pt x="763524" y="591756"/>
                </a:lnTo>
                <a:lnTo>
                  <a:pt x="845058" y="616356"/>
                </a:lnTo>
                <a:lnTo>
                  <a:pt x="839482" y="584098"/>
                </a:lnTo>
                <a:lnTo>
                  <a:pt x="839114" y="581926"/>
                </a:lnTo>
                <a:lnTo>
                  <a:pt x="3882390" y="571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0540" y="6262217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44592" y="6269532"/>
            <a:ext cx="19691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i="1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Meeting,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Date,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Location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829" y="416813"/>
            <a:ext cx="67595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66695" algn="l"/>
                <a:tab pos="5307330" algn="l"/>
              </a:tabLst>
            </a:pPr>
            <a:r>
              <a:rPr sz="3200" spc="-5" dirty="0"/>
              <a:t>Biosensing	</a:t>
            </a:r>
            <a:r>
              <a:rPr sz="3200" spc="55" dirty="0"/>
              <a:t>operation	</a:t>
            </a:r>
            <a:r>
              <a:rPr sz="3200" spc="-260" dirty="0"/>
              <a:t>system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787" y="1367116"/>
            <a:ext cx="10515600" cy="433235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10" dirty="0"/>
              <a:t>Nanogentools</a:t>
            </a:r>
            <a:r>
              <a:rPr spc="-30" dirty="0"/>
              <a:t> </a:t>
            </a:r>
            <a:r>
              <a:rPr spc="-5" dirty="0"/>
              <a:t>confidential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6177" y="293878"/>
            <a:ext cx="8307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5" dirty="0"/>
              <a:t>Electrochemical</a:t>
            </a:r>
            <a:r>
              <a:rPr sz="3600" spc="-105" dirty="0"/>
              <a:t> </a:t>
            </a:r>
            <a:r>
              <a:rPr sz="3600" spc="-30" dirty="0"/>
              <a:t>nanobiosensors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3768" y="1344929"/>
            <a:ext cx="11048365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Electrochemical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methods</a:t>
            </a:r>
            <a:r>
              <a:rPr sz="2400" b="1" dirty="0">
                <a:latin typeface="Arial"/>
                <a:cs typeface="Arial"/>
              </a:rPr>
              <a:t> of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interest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worldwide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and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remarkable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advantages: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high</a:t>
            </a:r>
            <a:r>
              <a:rPr sz="2400" b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sensitivity,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small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dimensions,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low-interference</a:t>
            </a:r>
            <a:r>
              <a:rPr sz="2400" b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characteristics,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low</a:t>
            </a:r>
            <a:r>
              <a:rPr sz="24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cost,</a:t>
            </a:r>
            <a:r>
              <a:rPr sz="24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compatibility</a:t>
            </a:r>
            <a:r>
              <a:rPr sz="2400" b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with</a:t>
            </a:r>
            <a:r>
              <a:rPr sz="2400" b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microfabrication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technology</a:t>
            </a:r>
            <a:endParaRPr sz="2400">
              <a:latin typeface="Arial"/>
              <a:cs typeface="Arial"/>
            </a:endParaRPr>
          </a:p>
          <a:p>
            <a:pPr marL="12700" marR="22225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Depending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upon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electrochemical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property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measured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by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detector </a:t>
            </a:r>
            <a:r>
              <a:rPr sz="2400" b="1" spc="-6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system,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electrochemical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biosensors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can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be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divided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into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four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sub-categories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potentiometric,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amperometric,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conductometric,</a:t>
            </a:r>
            <a:r>
              <a:rPr sz="2400" b="1" spc="-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 MT"/>
                <a:cs typeface="Arial MT"/>
              </a:rPr>
              <a:t>and</a:t>
            </a:r>
            <a:endParaRPr sz="2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impedimetric</a:t>
            </a:r>
            <a:r>
              <a:rPr sz="2400" b="1" spc="-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biosensors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7371" y="3836441"/>
            <a:ext cx="6663182" cy="189750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21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676" y="416813"/>
            <a:ext cx="6144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30" dirty="0"/>
              <a:t>Electrochemical</a:t>
            </a:r>
            <a:r>
              <a:rPr sz="3200" spc="-95" dirty="0"/>
              <a:t> </a:t>
            </a:r>
            <a:r>
              <a:rPr sz="3200" spc="-125" dirty="0"/>
              <a:t>biosensors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9705" y="2497023"/>
            <a:ext cx="5662294" cy="30989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4571" y="1382090"/>
            <a:ext cx="11143615" cy="4287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299"/>
              </a:lnSpc>
              <a:spcBef>
                <a:spcPts val="90"/>
              </a:spcBef>
              <a:buFont typeface="Wingdings"/>
              <a:buChar char=""/>
              <a:tabLst>
                <a:tab pos="355600" algn="l"/>
                <a:tab pos="3458845" algn="l"/>
              </a:tabLst>
            </a:pP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Electrochemical</a:t>
            </a:r>
            <a:r>
              <a:rPr sz="2400" b="1" spc="-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biosensors</a:t>
            </a:r>
            <a:r>
              <a:rPr sz="2400" b="1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are </a:t>
            </a:r>
            <a:r>
              <a:rPr sz="2400" b="1" spc="-5" dirty="0">
                <a:latin typeface="Calibri"/>
                <a:cs typeface="Calibri"/>
              </a:rPr>
              <a:t>mainly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based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fact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that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Calibri"/>
                <a:cs typeface="Calibri"/>
              </a:rPr>
              <a:t>during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 a</a:t>
            </a:r>
            <a:r>
              <a:rPr sz="24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Calibri"/>
                <a:cs typeface="Calibri"/>
              </a:rPr>
              <a:t>bio-interaction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 process, electrochemical 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species such as </a:t>
            </a:r>
            <a:r>
              <a:rPr sz="2400" b="1" spc="-10" dirty="0">
                <a:solidFill>
                  <a:srgbClr val="0000FF"/>
                </a:solidFill>
                <a:latin typeface="Calibri"/>
                <a:cs typeface="Calibri"/>
              </a:rPr>
              <a:t>electrons are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consumed 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or </a:t>
            </a:r>
            <a:r>
              <a:rPr sz="2400" b="1" spc="-20" dirty="0">
                <a:solidFill>
                  <a:srgbClr val="0000FF"/>
                </a:solidFill>
                <a:latin typeface="Calibri"/>
                <a:cs typeface="Calibri"/>
              </a:rPr>
              <a:t>generated </a:t>
            </a:r>
            <a:r>
              <a:rPr sz="2400" b="1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producing</a:t>
            </a:r>
            <a:r>
              <a:rPr sz="2400" b="1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an</a:t>
            </a:r>
            <a:r>
              <a:rPr sz="24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00FF"/>
                </a:solidFill>
                <a:latin typeface="Calibri"/>
                <a:cs typeface="Calibri"/>
              </a:rPr>
              <a:t>physically	readable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electronic 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signal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which can </a:t>
            </a:r>
            <a:r>
              <a:rPr sz="2400" b="1" dirty="0">
                <a:solidFill>
                  <a:srgbClr val="0000FF"/>
                </a:solidFill>
                <a:latin typeface="Calibri"/>
                <a:cs typeface="Calibri"/>
              </a:rPr>
              <a:t>be </a:t>
            </a:r>
            <a:r>
              <a:rPr sz="2400" b="1" spc="-10" dirty="0">
                <a:solidFill>
                  <a:srgbClr val="0000FF"/>
                </a:solidFill>
                <a:latin typeface="Calibri"/>
                <a:cs typeface="Calibri"/>
              </a:rPr>
              <a:t>recorded by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applying </a:t>
            </a:r>
            <a:r>
              <a:rPr sz="2400" b="1" spc="-5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00FF"/>
                </a:solidFill>
                <a:latin typeface="Calibri"/>
                <a:cs typeface="Calibri"/>
              </a:rPr>
              <a:t>different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 electro-chemical</a:t>
            </a:r>
            <a:r>
              <a:rPr sz="2400" b="1" spc="-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Calibri"/>
                <a:cs typeface="Calibri"/>
              </a:rPr>
              <a:t>detections.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0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Electrochemical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property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measured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  <a:p>
            <a:pPr marL="361315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detector</a:t>
            </a:r>
            <a:r>
              <a:rPr sz="2000" b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system,</a:t>
            </a:r>
            <a:endParaRPr sz="2000">
              <a:latin typeface="Arial"/>
              <a:cs typeface="Arial"/>
            </a:endParaRPr>
          </a:p>
          <a:p>
            <a:pPr marL="36131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allows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</a:t>
            </a:r>
            <a:r>
              <a:rPr sz="2000" b="1" spc="-5" dirty="0">
                <a:latin typeface="Arial"/>
                <a:cs typeface="Arial"/>
              </a:rPr>
              <a:t> divided</a:t>
            </a:r>
            <a:r>
              <a:rPr sz="2000" b="1" dirty="0">
                <a:latin typeface="Arial"/>
                <a:cs typeface="Arial"/>
              </a:rPr>
              <a:t> into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four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sub-categories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potentiometric,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amperometric,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conductometric,</a:t>
            </a:r>
            <a:r>
              <a:rPr sz="2000" b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impedimetric</a:t>
            </a:r>
            <a:r>
              <a:rPr sz="2000" b="1" spc="-8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FF"/>
                </a:solidFill>
                <a:latin typeface="Arial"/>
                <a:cs typeface="Arial"/>
              </a:rPr>
              <a:t>biosensors</a:t>
            </a:r>
            <a:endParaRPr sz="2000">
              <a:latin typeface="Arial"/>
              <a:cs typeface="Arial"/>
            </a:endParaRPr>
          </a:p>
          <a:p>
            <a:pPr marL="3903345" marR="4872355" indent="-1041400">
              <a:lnSpc>
                <a:spcPct val="100000"/>
              </a:lnSpc>
              <a:spcBef>
                <a:spcPts val="325"/>
              </a:spcBef>
            </a:pPr>
            <a:r>
              <a:rPr sz="2000" b="1" spc="-5" dirty="0">
                <a:latin typeface="Arial"/>
                <a:cs typeface="Arial"/>
              </a:rPr>
              <a:t>Principle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Electrochemical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Biosensors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22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7313" y="276225"/>
            <a:ext cx="48818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5" dirty="0"/>
              <a:t>What</a:t>
            </a:r>
            <a:r>
              <a:rPr sz="4400" spc="-65" dirty="0"/>
              <a:t> </a:t>
            </a:r>
            <a:r>
              <a:rPr sz="4400" spc="-135" dirty="0"/>
              <a:t>is</a:t>
            </a:r>
            <a:r>
              <a:rPr sz="4400" spc="-65" dirty="0"/>
              <a:t> </a:t>
            </a:r>
            <a:r>
              <a:rPr sz="4400" spc="545" dirty="0"/>
              <a:t>a</a:t>
            </a:r>
            <a:r>
              <a:rPr sz="4400" spc="-40" dirty="0"/>
              <a:t> </a:t>
            </a:r>
            <a:r>
              <a:rPr sz="4400" spc="330" dirty="0"/>
              <a:t>nano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7573" y="1519300"/>
            <a:ext cx="3886200" cy="381952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064756" y="1680463"/>
            <a:ext cx="458533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9415" marR="5080" indent="-302260" algn="r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555625" algn="l"/>
              </a:tabLst>
            </a:pP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What</a:t>
            </a:r>
            <a:r>
              <a:rPr sz="3200" spc="-1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is</a:t>
            </a:r>
            <a:r>
              <a:rPr sz="3200" spc="-2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100,000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times </a:t>
            </a:r>
            <a:r>
              <a:rPr sz="3200" spc="-87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thinner</a:t>
            </a:r>
            <a:r>
              <a:rPr sz="3200" spc="-3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than</a:t>
            </a:r>
            <a:r>
              <a:rPr sz="3200" spc="-2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a</a:t>
            </a:r>
            <a:r>
              <a:rPr sz="3200" spc="-2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strand</a:t>
            </a:r>
            <a:r>
              <a:rPr sz="3200" spc="-4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of</a:t>
            </a:r>
            <a:endParaRPr sz="32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</a:pP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hair</a:t>
            </a:r>
            <a:r>
              <a:rPr sz="3200" spc="-8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&amp;</a:t>
            </a:r>
            <a:endParaRPr sz="32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times</a:t>
            </a:r>
            <a:r>
              <a:rPr sz="3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tougher</a:t>
            </a:r>
            <a:r>
              <a:rPr sz="3200" spc="-3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than</a:t>
            </a:r>
            <a:endParaRPr sz="3200">
              <a:latin typeface="Arial MT"/>
              <a:cs typeface="Arial MT"/>
            </a:endParaRPr>
          </a:p>
          <a:p>
            <a:pPr marL="12700" marR="5080" indent="3363595" algn="r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steel</a:t>
            </a:r>
            <a:r>
              <a:rPr sz="3200" spc="-9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? </a:t>
            </a:r>
            <a:r>
              <a:rPr sz="3200" spc="-875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A</a:t>
            </a:r>
            <a:r>
              <a:rPr sz="3200" spc="-20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Carbon</a:t>
            </a:r>
            <a:r>
              <a:rPr sz="3200" spc="-4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nano</a:t>
            </a:r>
            <a:r>
              <a:rPr sz="3200" spc="-4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0000FF"/>
                </a:solidFill>
                <a:latin typeface="Arial MT"/>
                <a:cs typeface="Arial MT"/>
              </a:rPr>
              <a:t>tube</a:t>
            </a:r>
            <a:r>
              <a:rPr sz="3200" spc="-20" dirty="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sz="3200" dirty="0">
                <a:solidFill>
                  <a:srgbClr val="0000FF"/>
                </a:solidFill>
                <a:latin typeface="Arial MT"/>
                <a:cs typeface="Arial MT"/>
              </a:rPr>
              <a:t>CNT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6262217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8475726" y="4677346"/>
            <a:ext cx="1922780" cy="5848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413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90"/>
              </a:spcBef>
            </a:pP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1x10-9</a:t>
            </a:r>
            <a:r>
              <a:rPr sz="32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2725" y="294893"/>
            <a:ext cx="6666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What</a:t>
            </a:r>
            <a:r>
              <a:rPr sz="4000" spc="-75" dirty="0"/>
              <a:t> </a:t>
            </a:r>
            <a:r>
              <a:rPr sz="4000" spc="-125" dirty="0"/>
              <a:t>is</a:t>
            </a:r>
            <a:r>
              <a:rPr sz="4000" spc="-60" dirty="0"/>
              <a:t> </a:t>
            </a:r>
            <a:r>
              <a:rPr sz="4000" spc="90" dirty="0"/>
              <a:t>nanotechnolgy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10540" y="6262217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0844" y="1792604"/>
            <a:ext cx="9958070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890905" algn="l"/>
                <a:tab pos="3316604" algn="l"/>
                <a:tab pos="4154804" algn="l"/>
              </a:tabLst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Nanotechnology	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sz="2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sz="28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35" dirty="0">
                <a:solidFill>
                  <a:srgbClr val="0000FF"/>
                </a:solidFill>
                <a:latin typeface="Arial"/>
                <a:cs typeface="Arial"/>
              </a:rPr>
              <a:t>biology,</a:t>
            </a:r>
            <a:r>
              <a:rPr sz="2800" b="1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Arial"/>
                <a:cs typeface="Arial"/>
              </a:rPr>
              <a:t>physics</a:t>
            </a:r>
            <a:r>
              <a:rPr sz="2800" b="1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or</a:t>
            </a:r>
            <a:r>
              <a:rPr sz="2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0000FF"/>
                </a:solidFill>
                <a:latin typeface="Arial"/>
                <a:cs typeface="Arial"/>
              </a:rPr>
              <a:t>chemistry,</a:t>
            </a:r>
            <a:r>
              <a:rPr sz="2800" b="1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its </a:t>
            </a:r>
            <a:r>
              <a:rPr sz="2800" b="1" spc="-7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all	sciences</a:t>
            </a:r>
            <a:r>
              <a:rPr sz="2800" b="1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that</a:t>
            </a:r>
            <a:r>
              <a:rPr sz="2800" b="1" spc="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deal	with</a:t>
            </a:r>
            <a:r>
              <a:rPr sz="28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such</a:t>
            </a:r>
            <a:r>
              <a:rPr sz="28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small scale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"/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/>
              <a:buChar char=""/>
            </a:pPr>
            <a:endParaRPr sz="2700">
              <a:latin typeface="Arial"/>
              <a:cs typeface="Arial"/>
            </a:endParaRPr>
          </a:p>
          <a:p>
            <a:pPr marL="299085" marR="615315" indent="-28702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Best</a:t>
            </a:r>
            <a:r>
              <a:rPr sz="2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definition</a:t>
            </a:r>
            <a:r>
              <a:rPr sz="28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sz="2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ncompesses</a:t>
            </a:r>
            <a:r>
              <a:rPr sz="2800" b="1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common</a:t>
            </a:r>
            <a:r>
              <a:rPr sz="2800" b="1" spc="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Arial"/>
                <a:cs typeface="Arial"/>
              </a:rPr>
              <a:t>unifying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 concept</a:t>
            </a:r>
            <a:r>
              <a:rPr sz="2800" b="1" spc="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&amp;</a:t>
            </a:r>
            <a:r>
              <a:rPr sz="28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Arial"/>
                <a:cs typeface="Arial"/>
              </a:rPr>
              <a:t>physical</a:t>
            </a:r>
            <a:r>
              <a:rPr sz="2800" b="1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laws</a:t>
            </a:r>
            <a:r>
              <a:rPr sz="28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that</a:t>
            </a:r>
            <a:r>
              <a:rPr sz="2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privail</a:t>
            </a:r>
            <a:r>
              <a:rPr sz="2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28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Nano</a:t>
            </a:r>
            <a:r>
              <a:rPr sz="28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Arial"/>
                <a:cs typeface="Arial"/>
              </a:rPr>
              <a:t>scale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2386" y="4876774"/>
            <a:ext cx="5047615" cy="4622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98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35"/>
              </a:spcBef>
            </a:pPr>
            <a:r>
              <a:rPr sz="2400" b="1" spc="-10" dirty="0">
                <a:latin typeface="Arial"/>
                <a:cs typeface="Arial"/>
              </a:rPr>
              <a:t>www.nanoscience-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europe.org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504" y="247904"/>
            <a:ext cx="6555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What</a:t>
            </a:r>
            <a:r>
              <a:rPr sz="4000" spc="-60" dirty="0"/>
              <a:t> </a:t>
            </a:r>
            <a:r>
              <a:rPr sz="4000" spc="-125" dirty="0"/>
              <a:t>is</a:t>
            </a:r>
            <a:r>
              <a:rPr sz="4000" spc="-45" dirty="0"/>
              <a:t> </a:t>
            </a:r>
            <a:r>
              <a:rPr sz="4000" spc="170" dirty="0"/>
              <a:t>nanomedicine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10540" y="6262217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63548" y="1886457"/>
            <a:ext cx="1015047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Nanomedicine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may</a:t>
            </a:r>
            <a:r>
              <a:rPr sz="3200" b="1" i="1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be</a:t>
            </a:r>
            <a:r>
              <a:rPr sz="3200" b="1" i="1" spc="-2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better</a:t>
            </a:r>
            <a:r>
              <a:rPr sz="3200" b="1" i="1" spc="-15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defined</a:t>
            </a:r>
            <a:r>
              <a:rPr sz="3200" b="1" i="1" spc="-30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as</a:t>
            </a:r>
            <a:r>
              <a:rPr sz="3200" b="1" i="1" spc="-10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marL="12700" marR="817880">
              <a:lnSpc>
                <a:spcPct val="100000"/>
              </a:lnSpc>
            </a:pPr>
            <a:r>
              <a:rPr sz="3200" b="1" i="1" dirty="0">
                <a:solidFill>
                  <a:srgbClr val="0000FF"/>
                </a:solidFill>
                <a:latin typeface="Arial"/>
                <a:cs typeface="Arial"/>
              </a:rPr>
              <a:t>„The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monitoring, repairing and construction </a:t>
            </a:r>
            <a:r>
              <a:rPr sz="3200" b="1" i="1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  <a:r>
              <a:rPr sz="3200" b="1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human</a:t>
            </a:r>
            <a:r>
              <a:rPr sz="32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biological</a:t>
            </a:r>
            <a:r>
              <a:rPr sz="3200" b="1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systems</a:t>
            </a:r>
            <a:r>
              <a:rPr sz="3200" b="1" i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sz="3200" b="1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sz="3200" b="1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molecular</a:t>
            </a:r>
            <a:r>
              <a:rPr sz="3200" b="1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level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i="1" dirty="0">
                <a:solidFill>
                  <a:srgbClr val="0000FF"/>
                </a:solidFill>
                <a:latin typeface="Arial"/>
                <a:cs typeface="Arial"/>
              </a:rPr>
              <a:t>using</a:t>
            </a:r>
            <a:r>
              <a:rPr sz="3200" b="1" i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engineered</a:t>
            </a:r>
            <a:r>
              <a:rPr sz="3200" b="1" i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Nanodevices</a:t>
            </a:r>
            <a:r>
              <a:rPr sz="3200" b="1" i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3200" b="1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00FF"/>
                </a:solidFill>
                <a:latin typeface="Arial"/>
                <a:cs typeface="Arial"/>
              </a:rPr>
              <a:t>Nanostructures”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6020" y="4994084"/>
            <a:ext cx="9929495" cy="40068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  <a:tabLst>
                <a:tab pos="5014595" algn="l"/>
              </a:tabLst>
            </a:pPr>
            <a:r>
              <a:rPr sz="2000" b="1" dirty="0">
                <a:latin typeface="Arial"/>
                <a:cs typeface="Arial"/>
              </a:rPr>
              <a:t>Nanomedicine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Roadmaps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towards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2020	</a:t>
            </a:r>
            <a:r>
              <a:rPr sz="2000" b="1" spc="-5" dirty="0">
                <a:latin typeface="Arial"/>
                <a:cs typeface="Arial"/>
              </a:rPr>
              <a:t>http//</a:t>
            </a:r>
            <a:r>
              <a:rPr sz="2000" b="1" spc="-5" dirty="0">
                <a:latin typeface="Arial"/>
                <a:cs typeface="Arial"/>
                <a:hlinkClick r:id="rId2"/>
              </a:rPr>
              <a:t>www.foresight.org/Nanomedicine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7560" y="304837"/>
            <a:ext cx="3547745" cy="73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spc="-65" dirty="0"/>
              <a:t>Definitions</a:t>
            </a:r>
            <a:endParaRPr sz="4650"/>
          </a:p>
        </p:txBody>
      </p:sp>
      <p:sp>
        <p:nvSpPr>
          <p:cNvPr id="4" name="object 4"/>
          <p:cNvSpPr txBox="1"/>
          <p:nvPr/>
        </p:nvSpPr>
        <p:spPr>
          <a:xfrm>
            <a:off x="510540" y="6262217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4592" y="6285382"/>
            <a:ext cx="19691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i="1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Meeting,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Date,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Location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1711" y="1532890"/>
            <a:ext cx="11403330" cy="3997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Nanomaterials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biological structures </a:t>
            </a:r>
            <a:r>
              <a:rPr sz="2400" spc="-5" dirty="0">
                <a:latin typeface="Arial MT"/>
                <a:cs typeface="Arial MT"/>
              </a:rPr>
              <a:t>are of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same size</a:t>
            </a:r>
            <a:r>
              <a:rPr sz="2400" b="1" spc="-5" dirty="0">
                <a:latin typeface="Arial"/>
                <a:cs typeface="Arial"/>
              </a:rPr>
              <a:t>, </a:t>
            </a:r>
            <a:r>
              <a:rPr sz="2400" spc="-5" dirty="0">
                <a:latin typeface="Arial MT"/>
                <a:cs typeface="Arial MT"/>
              </a:rPr>
              <a:t>which </a:t>
            </a:r>
            <a:r>
              <a:rPr sz="2400" dirty="0">
                <a:latin typeface="Arial MT"/>
                <a:cs typeface="Arial MT"/>
              </a:rPr>
              <a:t>allows for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unique interactions between biological systems and synthetic materials </a:t>
            </a:r>
            <a:r>
              <a:rPr sz="2400" dirty="0">
                <a:latin typeface="Arial MT"/>
                <a:cs typeface="Arial MT"/>
              </a:rPr>
              <a:t>for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analytical,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diagnostic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therapeutic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applications</a:t>
            </a:r>
            <a:endParaRPr sz="2400">
              <a:latin typeface="Arial MT"/>
              <a:cs typeface="Arial MT"/>
            </a:endParaRPr>
          </a:p>
          <a:p>
            <a:pPr marL="240665" marR="6985" indent="-228600" algn="just">
              <a:lnSpc>
                <a:spcPct val="1000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Nanomedicine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materials</a:t>
            </a:r>
            <a:r>
              <a:rPr sz="2400" dirty="0">
                <a:latin typeface="Arial MT"/>
                <a:cs typeface="Arial MT"/>
              </a:rPr>
              <a:t> whose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components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exhibit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significantly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changed </a:t>
            </a:r>
            <a:r>
              <a:rPr sz="2400" spc="-5" dirty="0">
                <a:latin typeface="Arial MT"/>
                <a:cs typeface="Arial MT"/>
              </a:rPr>
              <a:t>properties by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gaining control of structures at the atomic,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molecular, </a:t>
            </a:r>
            <a:r>
              <a:rPr sz="24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supramolecular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levels.</a:t>
            </a:r>
            <a:endParaRPr sz="2400">
              <a:latin typeface="Arial"/>
              <a:cs typeface="Arial"/>
            </a:endParaRPr>
          </a:p>
          <a:p>
            <a:pPr marL="474345" marR="5715" lvl="1" indent="438784" algn="r">
              <a:lnSpc>
                <a:spcPct val="100000"/>
              </a:lnSpc>
              <a:spcBef>
                <a:spcPts val="1000"/>
              </a:spcBef>
              <a:buFont typeface="Arial MT"/>
              <a:buChar char="•"/>
              <a:tabLst>
                <a:tab pos="1142365" algn="l"/>
              </a:tabLst>
            </a:pP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Novel</a:t>
            </a:r>
            <a:r>
              <a:rPr sz="2400" b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nano-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 and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 bio-materials</a:t>
            </a:r>
            <a:r>
              <a:rPr sz="24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well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nanodevices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fabricated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controlled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nanotechnology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tools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techniques,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which</a:t>
            </a:r>
            <a:r>
              <a:rPr sz="2400" b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investigate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tune </a:t>
            </a:r>
            <a:r>
              <a:rPr sz="2400" b="1" spc="-6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properties,responses</a:t>
            </a:r>
            <a:r>
              <a:rPr sz="24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2400" b="1" spc="-5" dirty="0">
                <a:solidFill>
                  <a:srgbClr val="0000FF"/>
                </a:solidFill>
                <a:latin typeface="Arial"/>
                <a:cs typeface="Arial"/>
              </a:rPr>
              <a:t> functions</a:t>
            </a:r>
            <a:r>
              <a:rPr sz="24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sz="2400" b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living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 non-living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matter </a:t>
            </a:r>
            <a:r>
              <a:rPr sz="2400" b="1" spc="-10" dirty="0">
                <a:latin typeface="Arial"/>
                <a:cs typeface="Arial"/>
              </a:rPr>
              <a:t>at</a:t>
            </a:r>
            <a:endParaRPr sz="2400">
              <a:latin typeface="Arial"/>
              <a:cs typeface="Arial"/>
            </a:endParaRPr>
          </a:p>
          <a:p>
            <a:pPr marR="6350" algn="r">
              <a:lnSpc>
                <a:spcPts val="3360"/>
              </a:lnSpc>
              <a:tabLst>
                <a:tab pos="1862455" algn="l"/>
              </a:tabLst>
            </a:pPr>
            <a:r>
              <a:rPr sz="2400" b="1" i="1" spc="-5" dirty="0">
                <a:solidFill>
                  <a:srgbClr val="FF0000"/>
                </a:solidFill>
                <a:latin typeface="Arial"/>
                <a:cs typeface="Arial"/>
              </a:rPr>
              <a:t>sizes</a:t>
            </a:r>
            <a:r>
              <a:rPr sz="24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FF0000"/>
                </a:solidFill>
                <a:latin typeface="Arial"/>
                <a:cs typeface="Arial"/>
              </a:rPr>
              <a:t>below	&lt;</a:t>
            </a:r>
            <a:r>
              <a:rPr sz="2400" b="1" i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100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nm</a:t>
            </a:r>
            <a:r>
              <a:rPr sz="2800" dirty="0">
                <a:solidFill>
                  <a:srgbClr val="FF0000"/>
                </a:solidFill>
                <a:latin typeface="Arial MT"/>
                <a:cs typeface="Arial MT"/>
              </a:rPr>
              <a:t>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0286" y="335102"/>
            <a:ext cx="91979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145" dirty="0"/>
              <a:t>Nanomedicine</a:t>
            </a:r>
            <a:r>
              <a:rPr sz="4400" spc="-60" dirty="0"/>
              <a:t> </a:t>
            </a:r>
            <a:r>
              <a:rPr sz="4400" spc="-114" dirty="0"/>
              <a:t>focused</a:t>
            </a:r>
            <a:r>
              <a:rPr sz="4400" spc="-75" dirty="0"/>
              <a:t> </a:t>
            </a:r>
            <a:r>
              <a:rPr sz="4400" spc="-145" dirty="0"/>
              <a:t>topics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10540" y="6262217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4592" y="6285382"/>
            <a:ext cx="19691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i="1" dirty="0">
                <a:solidFill>
                  <a:srgbClr val="FFFFFF"/>
                </a:solidFill>
                <a:latin typeface="Calibri"/>
                <a:cs typeface="Calibri"/>
              </a:rPr>
              <a:t>Title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Meeting,</a:t>
            </a:r>
            <a:r>
              <a:rPr sz="1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Date,</a:t>
            </a:r>
            <a:r>
              <a:rPr sz="1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Location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07670" y="1344879"/>
            <a:ext cx="11737975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Engineering</a:t>
            </a:r>
            <a:r>
              <a:rPr sz="2400" b="1" i="1" spc="-20" dirty="0">
                <a:solidFill>
                  <a:srgbClr val="0000FF"/>
                </a:solidFill>
                <a:latin typeface="Arial"/>
                <a:cs typeface="Arial"/>
              </a:rPr>
              <a:t> Topics</a:t>
            </a:r>
            <a:r>
              <a:rPr sz="2400" b="1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including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Peptide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nanoparticles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medical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applications,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ts val="2590"/>
              </a:lnSpc>
            </a:pPr>
            <a:r>
              <a:rPr sz="2400" spc="-10" dirty="0">
                <a:latin typeface="Arial MT"/>
                <a:cs typeface="Arial MT"/>
              </a:rPr>
              <a:t>Transition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from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semiconductors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biochemistry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dirty="0">
                <a:latin typeface="Arial MT"/>
                <a:cs typeface="Arial MT"/>
              </a:rPr>
              <a:t> the</a:t>
            </a:r>
            <a:r>
              <a:rPr sz="2400" spc="-5" dirty="0">
                <a:latin typeface="Arial MT"/>
                <a:cs typeface="Arial MT"/>
              </a:rPr>
              <a:t> lithography</a:t>
            </a:r>
            <a:endParaRPr sz="2400">
              <a:latin typeface="Arial MT"/>
              <a:cs typeface="Arial MT"/>
            </a:endParaRPr>
          </a:p>
          <a:p>
            <a:pPr marL="12700" marR="5080">
              <a:lnSpc>
                <a:spcPct val="90000"/>
              </a:lnSpc>
              <a:spcBef>
                <a:spcPts val="145"/>
              </a:spcBef>
              <a:tabLst>
                <a:tab pos="1343025" algn="l"/>
              </a:tabLst>
            </a:pPr>
            <a:r>
              <a:rPr sz="2400" b="1" i="1" spc="-10" dirty="0">
                <a:solidFill>
                  <a:srgbClr val="0000FF"/>
                </a:solidFill>
                <a:latin typeface="Arial"/>
                <a:cs typeface="Arial"/>
              </a:rPr>
              <a:t>industry;Topics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Clinical</a:t>
            </a:r>
            <a:r>
              <a:rPr sz="2400" b="1" i="1" spc="-1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Applications</a:t>
            </a:r>
            <a:r>
              <a:rPr sz="2400" b="1" i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i.e.</a:t>
            </a:r>
            <a:r>
              <a:rPr sz="2400" i="1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nanomedicine</a:t>
            </a:r>
            <a:r>
              <a:rPr sz="2400" spc="7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protein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mis.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diseases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b="1" i="1" spc="-20" dirty="0">
                <a:solidFill>
                  <a:srgbClr val="0000FF"/>
                </a:solidFill>
                <a:latin typeface="Arial"/>
                <a:cs typeface="Arial"/>
              </a:rPr>
              <a:t>Topics</a:t>
            </a:r>
            <a:r>
              <a:rPr sz="24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 genetics</a:t>
            </a:r>
            <a:r>
              <a:rPr sz="2400" b="1" i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 MT"/>
                <a:cs typeface="Arial MT"/>
              </a:rPr>
              <a:t>(e.g.</a:t>
            </a:r>
            <a:r>
              <a:rPr sz="2400" spc="-5" dirty="0">
                <a:latin typeface="Arial MT"/>
                <a:cs typeface="Arial MT"/>
              </a:rPr>
              <a:t> Nanostructured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probes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gene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detection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living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cells,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Detecting UV damage </a:t>
            </a:r>
            <a:r>
              <a:rPr sz="2400" dirty="0">
                <a:latin typeface="Arial MT"/>
                <a:cs typeface="Arial MT"/>
              </a:rPr>
              <a:t>to </a:t>
            </a:r>
            <a:r>
              <a:rPr sz="2400" spc="-5" dirty="0">
                <a:latin typeface="Arial MT"/>
                <a:cs typeface="Arial MT"/>
              </a:rPr>
              <a:t>individual DNA molecules with </a:t>
            </a:r>
            <a:r>
              <a:rPr sz="2400" dirty="0">
                <a:latin typeface="Arial MT"/>
                <a:cs typeface="Arial MT"/>
              </a:rPr>
              <a:t>Atomic Force </a:t>
            </a:r>
            <a:r>
              <a:rPr sz="2400" spc="-20" dirty="0">
                <a:latin typeface="Arial MT"/>
                <a:cs typeface="Arial MT"/>
              </a:rPr>
              <a:t>Microscopy, 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b="1" i="1" spc="-20" dirty="0">
                <a:solidFill>
                  <a:srgbClr val="0000FF"/>
                </a:solidFill>
                <a:latin typeface="Arial"/>
                <a:cs typeface="Arial"/>
              </a:rPr>
              <a:t>Topics</a:t>
            </a:r>
            <a:r>
              <a:rPr sz="24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2400" b="1" i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Diagnostics</a:t>
            </a:r>
            <a:r>
              <a:rPr sz="2400" spc="-5" dirty="0">
                <a:latin typeface="Arial MT"/>
                <a:cs typeface="Arial MT"/>
              </a:rPr>
              <a:t>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its</a:t>
            </a:r>
            <a:r>
              <a:rPr sz="2400" spc="-5" dirty="0">
                <a:latin typeface="Arial MT"/>
                <a:cs typeface="Arial MT"/>
              </a:rPr>
              <a:t> main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focus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early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diagnosis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i="1" spc="-5" dirty="0">
                <a:latin typeface="Arial"/>
                <a:cs typeface="Arial"/>
              </a:rPr>
              <a:t>in</a:t>
            </a:r>
            <a:r>
              <a:rPr sz="2400" i="1" spc="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vitro</a:t>
            </a:r>
            <a:r>
              <a:rPr sz="2400" i="1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i="1" spc="-5" dirty="0">
                <a:latin typeface="Arial"/>
                <a:cs typeface="Arial"/>
              </a:rPr>
              <a:t>in</a:t>
            </a:r>
            <a:r>
              <a:rPr sz="2400" i="1" spc="10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vivo</a:t>
            </a:r>
            <a:r>
              <a:rPr sz="2400" spc="-5" dirty="0">
                <a:latin typeface="Arial MT"/>
                <a:cs typeface="Arial MT"/>
              </a:rPr>
              <a:t>;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Policy </a:t>
            </a:r>
            <a:r>
              <a:rPr sz="2400" b="1" i="1" dirty="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 Commercialization</a:t>
            </a:r>
            <a:r>
              <a:rPr sz="2400" b="1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spc="-15" dirty="0">
                <a:solidFill>
                  <a:srgbClr val="0000FF"/>
                </a:solidFill>
                <a:latin typeface="Arial"/>
                <a:cs typeface="Arial"/>
              </a:rPr>
              <a:t>Topics</a:t>
            </a:r>
            <a:r>
              <a:rPr sz="2400" i="1" spc="-15" dirty="0">
                <a:latin typeface="Arial"/>
                <a:cs typeface="Arial"/>
              </a:rPr>
              <a:t>,</a:t>
            </a:r>
            <a:r>
              <a:rPr sz="2400" i="1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including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initiative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nanomedicine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focus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efforts </a:t>
            </a:r>
            <a:r>
              <a:rPr sz="2400" spc="-5" dirty="0">
                <a:latin typeface="Arial MT"/>
                <a:cs typeface="Arial MT"/>
              </a:rPr>
              <a:t>in	research,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development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applied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nanotechnology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improving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diagnostics,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therapeutics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treatment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cancer;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ts val="2450"/>
              </a:lnSpc>
            </a:pP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Experimental</a:t>
            </a:r>
            <a:r>
              <a:rPr sz="2400" b="1" i="1" spc="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00FF"/>
                </a:solidFill>
                <a:latin typeface="Arial"/>
                <a:cs typeface="Arial"/>
              </a:rPr>
              <a:t>Research</a:t>
            </a:r>
            <a:r>
              <a:rPr sz="2400" b="1" i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0000FF"/>
                </a:solidFill>
                <a:latin typeface="Arial"/>
                <a:cs typeface="Arial"/>
              </a:rPr>
              <a:t>Topics</a:t>
            </a:r>
            <a:r>
              <a:rPr sz="2400" spc="-10" dirty="0">
                <a:latin typeface="Arial MT"/>
                <a:cs typeface="Arial MT"/>
              </a:rPr>
              <a:t>,-main</a:t>
            </a:r>
            <a:r>
              <a:rPr sz="2400" spc="-5" dirty="0">
                <a:latin typeface="Arial MT"/>
                <a:cs typeface="Arial MT"/>
              </a:rPr>
              <a:t> basis</a:t>
            </a:r>
            <a:r>
              <a:rPr sz="2400" dirty="0">
                <a:latin typeface="Arial MT"/>
                <a:cs typeface="Arial MT"/>
              </a:rPr>
              <a:t> for </a:t>
            </a:r>
            <a:r>
              <a:rPr sz="2400" spc="-5" dirty="0">
                <a:latin typeface="Arial MT"/>
                <a:cs typeface="Arial MT"/>
              </a:rPr>
              <a:t>preclinical</a:t>
            </a:r>
            <a:r>
              <a:rPr sz="2400" spc="50" dirty="0">
                <a:latin typeface="Arial MT"/>
                <a:cs typeface="Arial MT"/>
              </a:rPr>
              <a:t> </a:t>
            </a:r>
            <a:r>
              <a:rPr sz="2400" spc="-30" dirty="0">
                <a:latin typeface="Arial MT"/>
                <a:cs typeface="Arial MT"/>
              </a:rPr>
              <a:t>study,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like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Nanodiagnostic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ts val="2590"/>
              </a:lnSpc>
            </a:pPr>
            <a:r>
              <a:rPr sz="2400" b="1" i="1" spc="-10" dirty="0">
                <a:solidFill>
                  <a:srgbClr val="0000FF"/>
                </a:solidFill>
                <a:latin typeface="Arial"/>
                <a:cs typeface="Arial"/>
              </a:rPr>
              <a:t>imaging;Topics</a:t>
            </a:r>
            <a:r>
              <a:rPr sz="2400" b="1" i="1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Basic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Nanomedicine,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ts val="2590"/>
              </a:lnSpc>
            </a:pPr>
            <a:r>
              <a:rPr sz="2400" b="1" i="1" spc="-20" dirty="0">
                <a:solidFill>
                  <a:srgbClr val="0000FF"/>
                </a:solidFill>
                <a:latin typeface="Arial"/>
                <a:cs typeface="Arial"/>
              </a:rPr>
              <a:t>Topics</a:t>
            </a:r>
            <a:r>
              <a:rPr sz="2400" b="1" i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on Pharmacology;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ts val="2735"/>
              </a:lnSpc>
            </a:pPr>
            <a:r>
              <a:rPr sz="2400" b="1" i="1" spc="-20" dirty="0">
                <a:solidFill>
                  <a:srgbClr val="0000FF"/>
                </a:solidFill>
                <a:latin typeface="Arial"/>
                <a:cs typeface="Arial"/>
              </a:rPr>
              <a:t>Topics</a:t>
            </a:r>
            <a:r>
              <a:rPr sz="2400" b="1" i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Oncology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Toxicology.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549" y="409778"/>
            <a:ext cx="10626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3535" algn="l"/>
                <a:tab pos="7471409" algn="l"/>
              </a:tabLst>
            </a:pPr>
            <a:r>
              <a:rPr sz="3600" spc="120" dirty="0"/>
              <a:t>Nanomedicine	</a:t>
            </a:r>
            <a:r>
              <a:rPr sz="3600" spc="125" dirty="0"/>
              <a:t>application	</a:t>
            </a:r>
            <a:r>
              <a:rPr sz="3600" spc="105" dirty="0"/>
              <a:t>domains(1)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97560" y="1356106"/>
            <a:ext cx="1082992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469900" algn="l"/>
              </a:tabLst>
            </a:pP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Diagnostics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main</a:t>
            </a:r>
            <a:r>
              <a:rPr sz="3200" spc="-10" dirty="0">
                <a:latin typeface="Calibri"/>
                <a:cs typeface="Calibri"/>
              </a:rPr>
              <a:t> objectives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10" dirty="0">
                <a:latin typeface="Calibri"/>
                <a:cs typeface="Calibri"/>
              </a:rPr>
              <a:t> development:</a:t>
            </a:r>
            <a:endParaRPr sz="3200">
              <a:latin typeface="Calibri"/>
              <a:cs typeface="Calibri"/>
            </a:endParaRPr>
          </a:p>
          <a:p>
            <a:pPr marL="196850">
              <a:lnSpc>
                <a:spcPct val="100000"/>
              </a:lnSpc>
            </a:pPr>
            <a:r>
              <a:rPr sz="3200" b="1" spc="-5" dirty="0">
                <a:latin typeface="Calibri"/>
                <a:cs typeface="Calibri"/>
              </a:rPr>
              <a:t>-Devices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combined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structural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functional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imaging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in</a:t>
            </a:r>
            <a:r>
              <a:rPr sz="3200" b="1" i="1" spc="-35" dirty="0">
                <a:latin typeface="Calibri"/>
                <a:cs typeface="Calibri"/>
              </a:rPr>
              <a:t> </a:t>
            </a:r>
            <a:r>
              <a:rPr sz="3200" b="1" i="1" spc="-5" dirty="0">
                <a:latin typeface="Calibri"/>
                <a:cs typeface="Calibri"/>
              </a:rPr>
              <a:t>vivo</a:t>
            </a:r>
            <a:endParaRPr sz="3200">
              <a:latin typeface="Calibri"/>
              <a:cs typeface="Calibri"/>
            </a:endParaRPr>
          </a:p>
          <a:p>
            <a:pPr marL="196850">
              <a:lnSpc>
                <a:spcPct val="100000"/>
              </a:lnSpc>
            </a:pPr>
            <a:r>
              <a:rPr sz="3200" b="1" spc="-10" dirty="0">
                <a:latin typeface="Calibri"/>
                <a:cs typeface="Calibri"/>
              </a:rPr>
              <a:t>-Portable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point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15" dirty="0">
                <a:latin typeface="Calibri"/>
                <a:cs typeface="Calibri"/>
              </a:rPr>
              <a:t> care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devices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FF"/>
                </a:solidFill>
                <a:latin typeface="Calibri"/>
                <a:cs typeface="Calibri"/>
              </a:rPr>
              <a:t>(POC)</a:t>
            </a:r>
            <a:endParaRPr sz="3200">
              <a:latin typeface="Calibri"/>
              <a:cs typeface="Calibri"/>
            </a:endParaRPr>
          </a:p>
          <a:p>
            <a:pPr marL="196850">
              <a:lnSpc>
                <a:spcPct val="100000"/>
              </a:lnSpc>
              <a:tabLst>
                <a:tab pos="7571105" algn="l"/>
              </a:tabLst>
            </a:pPr>
            <a:r>
              <a:rPr sz="3200" b="1" spc="-5" dirty="0">
                <a:latin typeface="Calibri"/>
                <a:cs typeface="Calibri"/>
              </a:rPr>
              <a:t>-Devices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1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multiparameter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(multiplexing)	</a:t>
            </a:r>
            <a:r>
              <a:rPr sz="3200" b="1" spc="-10" dirty="0">
                <a:latin typeface="Calibri"/>
                <a:cs typeface="Calibri"/>
              </a:rPr>
              <a:t>measurement</a:t>
            </a:r>
            <a:endParaRPr sz="3200">
              <a:latin typeface="Calibri"/>
              <a:cs typeface="Calibri"/>
            </a:endParaRPr>
          </a:p>
          <a:p>
            <a:pPr marL="196850">
              <a:lnSpc>
                <a:spcPct val="100000"/>
              </a:lnSpc>
            </a:pPr>
            <a:r>
              <a:rPr sz="3200" b="1" spc="-5" dirty="0">
                <a:latin typeface="Calibri"/>
                <a:cs typeface="Calibri"/>
              </a:rPr>
              <a:t>-Devices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monitoring</a:t>
            </a:r>
            <a:r>
              <a:rPr sz="3200" b="1" spc="-15" dirty="0">
                <a:latin typeface="Calibri"/>
                <a:cs typeface="Calibri"/>
              </a:rPr>
              <a:t> therapy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personalised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medicine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sz="3200" b="1" spc="-5" dirty="0">
                <a:latin typeface="Calibri"/>
                <a:cs typeface="Calibri"/>
              </a:rPr>
              <a:t>Magnetic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particles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Imaging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sz="3200" b="1" spc="-5" dirty="0">
                <a:latin typeface="Calibri"/>
                <a:cs typeface="Calibri"/>
              </a:rPr>
              <a:t>Magnetic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particles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drugs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targeting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69900" algn="l"/>
              </a:tabLst>
            </a:pPr>
            <a:r>
              <a:rPr sz="3200" b="1" spc="-50" dirty="0">
                <a:latin typeface="Calibri"/>
                <a:cs typeface="Calibri"/>
              </a:rPr>
              <a:t>Targeted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therapy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drugs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release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sz="3200" b="1" spc="-5" dirty="0">
                <a:latin typeface="Calibri"/>
                <a:cs typeface="Calibri"/>
              </a:rPr>
              <a:t>Molecular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optical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imaging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695" y="411302"/>
            <a:ext cx="106260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53535" algn="l"/>
                <a:tab pos="7471409" algn="l"/>
              </a:tabLst>
            </a:pPr>
            <a:r>
              <a:rPr sz="3600" spc="120" dirty="0"/>
              <a:t>Nanomedicine	</a:t>
            </a:r>
            <a:r>
              <a:rPr sz="3600" spc="125" dirty="0"/>
              <a:t>application	</a:t>
            </a:r>
            <a:r>
              <a:rPr sz="3600" spc="105" dirty="0"/>
              <a:t>domains(2)</a:t>
            </a:r>
            <a:endParaRPr sz="36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10540" y="6262217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n-US" smtClean="0"/>
              <a:pPr marL="38100">
                <a:lnSpc>
                  <a:spcPts val="1240"/>
                </a:lnSpc>
              </a:pPr>
              <a:t>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9205086" y="6311290"/>
            <a:ext cx="16440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1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240"/>
              </a:lnSpc>
            </a:pPr>
            <a:r>
              <a:rPr lang="en-US" spc="-10"/>
              <a:t>Nanogentools</a:t>
            </a:r>
            <a:r>
              <a:rPr lang="en-US" spc="-30"/>
              <a:t> </a:t>
            </a:r>
            <a:r>
              <a:rPr lang="en-US" spc="-5"/>
              <a:t>confidential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88391" y="1267861"/>
            <a:ext cx="9386570" cy="246380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861060" indent="-848994">
              <a:lnSpc>
                <a:spcPct val="100000"/>
              </a:lnSpc>
              <a:spcBef>
                <a:spcPts val="1015"/>
              </a:spcBef>
              <a:buClr>
                <a:srgbClr val="000000"/>
              </a:buClr>
              <a:buFont typeface="Wingdings"/>
              <a:buChar char=""/>
              <a:tabLst>
                <a:tab pos="861060" algn="l"/>
                <a:tab pos="861694" algn="l"/>
                <a:tab pos="2999105" algn="l"/>
              </a:tabLst>
            </a:pP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Drug</a:t>
            </a:r>
            <a:r>
              <a:rPr sz="2800" b="1" u="heavy" spc="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delivery	</a:t>
            </a:r>
            <a:r>
              <a:rPr sz="2800" b="1" spc="-5" dirty="0">
                <a:latin typeface="Calibri"/>
                <a:cs typeface="Calibri"/>
              </a:rPr>
              <a:t>/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Nanopharmaceuticals</a:t>
            </a:r>
            <a:endParaRPr sz="2800">
              <a:latin typeface="Calibri"/>
              <a:cs typeface="Calibri"/>
            </a:endParaRPr>
          </a:p>
          <a:p>
            <a:pPr marL="3260090" marR="5080" indent="16510">
              <a:lnSpc>
                <a:spcPct val="109500"/>
              </a:lnSpc>
              <a:spcBef>
                <a:spcPts val="470"/>
              </a:spcBef>
              <a:tabLst>
                <a:tab pos="5374005" algn="l"/>
              </a:tabLst>
            </a:pP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Noninvasive</a:t>
            </a:r>
            <a:r>
              <a:rPr sz="2200" b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delivery</a:t>
            </a:r>
            <a:r>
              <a:rPr sz="22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of</a:t>
            </a:r>
            <a:r>
              <a:rPr sz="22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protein</a:t>
            </a:r>
            <a:r>
              <a:rPr sz="2200" b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nanomadicine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Noninvasive</a:t>
            </a:r>
            <a:r>
              <a:rPr sz="22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delivery</a:t>
            </a:r>
            <a:r>
              <a:rPr sz="22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DNA</a:t>
            </a:r>
            <a:r>
              <a:rPr sz="22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based nanomedicine </a:t>
            </a:r>
            <a:r>
              <a:rPr sz="22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Therapeutic</a:t>
            </a:r>
            <a:r>
              <a:rPr sz="2200" b="1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nanaoparticles</a:t>
            </a:r>
            <a:r>
              <a:rPr sz="2200" b="1" spc="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22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polymers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Nanocarrrier</a:t>
            </a:r>
            <a:r>
              <a:rPr sz="2200" b="1" spc="8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and	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transporter</a:t>
            </a:r>
            <a:r>
              <a:rPr sz="2200" b="1" spc="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molecules</a:t>
            </a:r>
            <a:r>
              <a:rPr sz="2200" b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22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particle </a:t>
            </a:r>
            <a:r>
              <a:rPr sz="2200" b="1" spc="-48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Computational</a:t>
            </a:r>
            <a:r>
              <a:rPr sz="2200" b="1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tools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2316" y="3736975"/>
            <a:ext cx="2412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8159" indent="-506095">
              <a:lnSpc>
                <a:spcPct val="100000"/>
              </a:lnSpc>
              <a:spcBef>
                <a:spcPts val="95"/>
              </a:spcBef>
              <a:buSzPct val="114285"/>
              <a:buFont typeface="Wingdings"/>
              <a:buChar char=""/>
              <a:tabLst>
                <a:tab pos="518159" algn="l"/>
                <a:tab pos="518795" algn="l"/>
              </a:tabLst>
            </a:pPr>
            <a:r>
              <a:rPr sz="2800" b="1" spc="-10" dirty="0">
                <a:latin typeface="Calibri"/>
                <a:cs typeface="Calibri"/>
              </a:rPr>
              <a:t>Nanodevices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6605" y="3759335"/>
            <a:ext cx="4204335" cy="15271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1915" algn="ctr">
              <a:lnSpc>
                <a:spcPct val="110600"/>
              </a:lnSpc>
              <a:spcBef>
                <a:spcPts val="240"/>
              </a:spcBef>
            </a:pP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Focused</a:t>
            </a:r>
            <a:r>
              <a:rPr sz="22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ultrasound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therapy</a:t>
            </a:r>
            <a:r>
              <a:rPr sz="2200" b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25" dirty="0">
                <a:solidFill>
                  <a:srgbClr val="0000FF"/>
                </a:solidFill>
                <a:latin typeface="Calibri"/>
                <a:cs typeface="Calibri"/>
              </a:rPr>
              <a:t>system </a:t>
            </a:r>
            <a:r>
              <a:rPr sz="2200" b="1" spc="-48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Pressure</a:t>
            </a:r>
            <a:r>
              <a:rPr sz="2200" b="1" spc="3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22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thermosensitive</a:t>
            </a:r>
            <a:r>
              <a:rPr sz="2200" b="1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drugs </a:t>
            </a:r>
            <a:r>
              <a:rPr sz="2200" b="1" spc="-48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40" dirty="0">
                <a:solidFill>
                  <a:srgbClr val="0000FF"/>
                </a:solidFill>
                <a:latin typeface="Calibri"/>
                <a:cs typeface="Calibri"/>
              </a:rPr>
              <a:t>Targeted</a:t>
            </a:r>
            <a:r>
              <a:rPr sz="22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therapy</a:t>
            </a:r>
            <a:r>
              <a:rPr sz="2200" b="1" spc="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in</a:t>
            </a:r>
            <a:r>
              <a:rPr sz="22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00FF"/>
                </a:solidFill>
                <a:latin typeface="Calibri"/>
                <a:cs typeface="Calibri"/>
              </a:rPr>
              <a:t>Oncology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00FF"/>
                </a:solidFill>
                <a:latin typeface="Calibri"/>
                <a:cs typeface="Calibri"/>
              </a:rPr>
              <a:t>Antiinflamatory</a:t>
            </a:r>
            <a:r>
              <a:rPr sz="2200" b="1" spc="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00FF"/>
                </a:solidFill>
                <a:latin typeface="Calibri"/>
                <a:cs typeface="Calibri"/>
              </a:rPr>
              <a:t>diseases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1034</TotalTime>
  <Words>1150</Words>
  <Application>Microsoft Office PowerPoint</Application>
  <PresentationFormat>Широкоэкранный</PresentationFormat>
  <Paragraphs>169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Arial MT</vt:lpstr>
      <vt:lpstr>Calibri</vt:lpstr>
      <vt:lpstr>Calibri Light</vt:lpstr>
      <vt:lpstr>Verdana</vt:lpstr>
      <vt:lpstr>Wingdings</vt:lpstr>
      <vt:lpstr>Тема Office</vt:lpstr>
      <vt:lpstr>Future of the electrochemisty</vt:lpstr>
      <vt:lpstr>Introduction</vt:lpstr>
      <vt:lpstr>What is a nano</vt:lpstr>
      <vt:lpstr>What is nanotechnolgy</vt:lpstr>
      <vt:lpstr>What is nanomedicine</vt:lpstr>
      <vt:lpstr>Definitions</vt:lpstr>
      <vt:lpstr>Nanomedicine focused topics</vt:lpstr>
      <vt:lpstr>Nanomedicine application domains(1)</vt:lpstr>
      <vt:lpstr>Nanomedicine application domains(2)</vt:lpstr>
      <vt:lpstr>Nanomedicine application domains(3)</vt:lpstr>
      <vt:lpstr>Biomedical applications of Nanobiosensors</vt:lpstr>
      <vt:lpstr>Nanotechnology in nature</vt:lpstr>
      <vt:lpstr>Schematic representation of nanobiosensor  components</vt:lpstr>
      <vt:lpstr>Potential fields</vt:lpstr>
      <vt:lpstr>Schematic presentation of a biosensor.</vt:lpstr>
      <vt:lpstr>The nanobiosensor principle of operation</vt:lpstr>
      <vt:lpstr>Sensing techniques</vt:lpstr>
      <vt:lpstr>What is a biosensor ?</vt:lpstr>
      <vt:lpstr>The components of a typical biosensor.</vt:lpstr>
      <vt:lpstr>Biosensing operation system</vt:lpstr>
      <vt:lpstr>Electrochemical nanobiosensors</vt:lpstr>
      <vt:lpstr>Electrochemical biosensors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2023-11-08T10:29:20Z</dcterms:modified>
</cp:coreProperties>
</file>